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3" r:id="rId2"/>
    <p:sldId id="281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4" r:id="rId13"/>
    <p:sldId id="293" r:id="rId14"/>
    <p:sldId id="292" r:id="rId15"/>
    <p:sldId id="268" r:id="rId16"/>
    <p:sldId id="267" r:id="rId17"/>
    <p:sldId id="277" r:id="rId18"/>
    <p:sldId id="269" r:id="rId19"/>
    <p:sldId id="273" r:id="rId20"/>
    <p:sldId id="275" r:id="rId21"/>
    <p:sldId id="276" r:id="rId22"/>
    <p:sldId id="280" r:id="rId23"/>
    <p:sldId id="279" r:id="rId24"/>
    <p:sldId id="266" r:id="rId25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B2B107-36D0-3CB0-35F9-0D271043EBBF}">
  <a:tblStyle styleId="{CDB2B107-36D0-3CB0-35F9-0D271043EBBF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71" autoAdjust="0"/>
  </p:normalViewPr>
  <p:slideViewPr>
    <p:cSldViewPr>
      <p:cViewPr varScale="1">
        <p:scale>
          <a:sx n="72" d="100"/>
          <a:sy n="72" d="100"/>
        </p:scale>
        <p:origin x="107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9F911-665C-4B5D-9A67-A20D2A7F6A9D}" type="datetimeFigureOut">
              <a:rPr lang="nb-NO" smtClean="0"/>
              <a:t>16.08.2023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B5336-F5B9-4628-AC44-620BE1E3A76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019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The </a:t>
            </a:r>
            <a:r>
              <a:rPr lang="nb-NO" dirty="0" err="1"/>
              <a:t>aims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projects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to 1. and 2. The </a:t>
            </a:r>
            <a:r>
              <a:rPr lang="nb-NO" dirty="0" err="1"/>
              <a:t>discovery-based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performed</a:t>
            </a:r>
            <a:r>
              <a:rPr lang="nb-NO" dirty="0"/>
              <a:t> as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collaborative</a:t>
            </a:r>
            <a:r>
              <a:rPr lang="nb-NO" dirty="0"/>
              <a:t> </a:t>
            </a:r>
            <a:r>
              <a:rPr lang="nb-NO" dirty="0" err="1"/>
              <a:t>projects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researchers</a:t>
            </a:r>
            <a:r>
              <a:rPr lang="nb-NO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3783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Used</a:t>
            </a:r>
            <a:r>
              <a:rPr lang="nb-NO" baseline="0" dirty="0"/>
              <a:t> it to show </a:t>
            </a:r>
            <a:r>
              <a:rPr lang="nb-NO" baseline="0" dirty="0" err="1"/>
              <a:t>complimentary</a:t>
            </a:r>
            <a:r>
              <a:rPr lang="nb-NO" baseline="0" dirty="0"/>
              <a:t> </a:t>
            </a:r>
            <a:r>
              <a:rPr lang="nb-NO" baseline="0" dirty="0" err="1"/>
              <a:t>patterns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parvalbumin</a:t>
            </a:r>
            <a:r>
              <a:rPr lang="nb-NO" baseline="0" dirty="0"/>
              <a:t> and </a:t>
            </a:r>
            <a:r>
              <a:rPr lang="nb-NO" baseline="0" dirty="0" err="1"/>
              <a:t>calbidin</a:t>
            </a:r>
            <a:r>
              <a:rPr lang="nb-NO" baseline="0" dirty="0"/>
              <a:t> </a:t>
            </a:r>
            <a:r>
              <a:rPr lang="nb-NO" baseline="0" dirty="0" err="1"/>
              <a:t>cells</a:t>
            </a:r>
            <a:r>
              <a:rPr lang="nb-NO" baseline="0" dirty="0"/>
              <a:t> </a:t>
            </a:r>
            <a:r>
              <a:rPr lang="nb-NO" baseline="0" dirty="0" err="1"/>
              <a:t>across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mouse</a:t>
            </a:r>
            <a:r>
              <a:rPr lang="nb-NO" baseline="0" dirty="0"/>
              <a:t> </a:t>
            </a:r>
            <a:r>
              <a:rPr lang="nb-NO" baseline="0" dirty="0" err="1"/>
              <a:t>brain</a:t>
            </a:r>
            <a:r>
              <a:rPr lang="nb-NO" baseline="0" dirty="0"/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1434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a </a:t>
            </a:r>
            <a:r>
              <a:rPr lang="nb-NO" dirty="0" err="1"/>
              <a:t>recent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workflow</a:t>
            </a:r>
            <a:r>
              <a:rPr lang="nb-NO" baseline="0" dirty="0"/>
              <a:t> </a:t>
            </a:r>
            <a:r>
              <a:rPr lang="nb-NO" baseline="0" dirty="0" err="1"/>
              <a:t>was</a:t>
            </a:r>
            <a:r>
              <a:rPr lang="nb-NO" baseline="0" dirty="0"/>
              <a:t> used to </a:t>
            </a:r>
            <a:r>
              <a:rPr lang="nb-NO" baseline="0" dirty="0" err="1"/>
              <a:t>calculate</a:t>
            </a:r>
            <a:r>
              <a:rPr lang="nb-NO" baseline="0" dirty="0"/>
              <a:t> regional </a:t>
            </a:r>
            <a:r>
              <a:rPr lang="nb-NO" baseline="0" dirty="0" err="1"/>
              <a:t>coverage</a:t>
            </a:r>
            <a:r>
              <a:rPr lang="nb-NO" baseline="0" dirty="0"/>
              <a:t> in 44 </a:t>
            </a:r>
            <a:r>
              <a:rPr lang="nb-NO" baseline="0" dirty="0" err="1"/>
              <a:t>customized</a:t>
            </a:r>
            <a:r>
              <a:rPr lang="nb-NO" baseline="0" dirty="0"/>
              <a:t> regions in a </a:t>
            </a:r>
            <a:r>
              <a:rPr lang="nb-NO" baseline="0" dirty="0" err="1"/>
              <a:t>new</a:t>
            </a:r>
            <a:r>
              <a:rPr lang="nb-NO" baseline="0" dirty="0"/>
              <a:t> </a:t>
            </a:r>
            <a:r>
              <a:rPr lang="nb-NO" baseline="0" dirty="0" err="1"/>
              <a:t>mouse</a:t>
            </a:r>
            <a:r>
              <a:rPr lang="nb-NO" baseline="0" dirty="0"/>
              <a:t> </a:t>
            </a:r>
            <a:r>
              <a:rPr lang="nb-NO" baseline="0" dirty="0" err="1"/>
              <a:t>model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AD at </a:t>
            </a:r>
            <a:r>
              <a:rPr lang="nb-NO" baseline="0" dirty="0" err="1"/>
              <a:t>two</a:t>
            </a:r>
            <a:r>
              <a:rPr lang="nb-NO" baseline="0" dirty="0"/>
              <a:t> different ages.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548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date, </a:t>
            </a:r>
            <a:r>
              <a:rPr lang="nb-NO" dirty="0" err="1"/>
              <a:t>the</a:t>
            </a:r>
            <a:r>
              <a:rPr lang="nb-NO" dirty="0"/>
              <a:t> QUINT </a:t>
            </a:r>
            <a:r>
              <a:rPr lang="nb-NO" dirty="0" err="1"/>
              <a:t>workflow</a:t>
            </a:r>
            <a:r>
              <a:rPr lang="nb-NO" dirty="0"/>
              <a:t> has </a:t>
            </a:r>
            <a:r>
              <a:rPr lang="nb-NO" dirty="0" err="1"/>
              <a:t>been</a:t>
            </a:r>
            <a:r>
              <a:rPr lang="nb-NO" dirty="0"/>
              <a:t> used by</a:t>
            </a:r>
            <a:r>
              <a:rPr lang="nb-NO" baseline="0" dirty="0"/>
              <a:t> a </a:t>
            </a:r>
            <a:r>
              <a:rPr lang="nb-NO" baseline="0" dirty="0" err="1"/>
              <a:t>number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research</a:t>
            </a:r>
            <a:r>
              <a:rPr lang="nb-NO" baseline="0" dirty="0"/>
              <a:t> </a:t>
            </a:r>
            <a:r>
              <a:rPr lang="nb-NO" baseline="0" dirty="0" err="1"/>
              <a:t>groups</a:t>
            </a:r>
            <a:r>
              <a:rPr lang="nb-NO" baseline="0" dirty="0"/>
              <a:t> 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544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baseline="0" dirty="0"/>
              <a:t> it for </a:t>
            </a:r>
            <a:r>
              <a:rPr lang="nb-NO" baseline="0" dirty="0" err="1"/>
              <a:t>the</a:t>
            </a:r>
            <a:r>
              <a:rPr lang="nb-NO" baseline="0" dirty="0"/>
              <a:t> image </a:t>
            </a:r>
            <a:r>
              <a:rPr lang="nb-NO" baseline="0" dirty="0" err="1"/>
              <a:t>preparation</a:t>
            </a:r>
            <a:r>
              <a:rPr lang="nb-NO" baseline="0" dirty="0"/>
              <a:t> </a:t>
            </a:r>
            <a:r>
              <a:rPr lang="nb-NO" baseline="0" dirty="0" err="1"/>
              <a:t>step</a:t>
            </a:r>
            <a:r>
              <a:rPr lang="nb-NO" baseline="0" dirty="0"/>
              <a:t> (</a:t>
            </a:r>
            <a:r>
              <a:rPr lang="nb-NO" baseline="0" dirty="0" err="1"/>
              <a:t>downscale</a:t>
            </a:r>
            <a:r>
              <a:rPr lang="nb-NO" baseline="0" dirty="0"/>
              <a:t>, </a:t>
            </a:r>
            <a:r>
              <a:rPr lang="nb-NO" baseline="0" dirty="0" err="1"/>
              <a:t>rotate</a:t>
            </a:r>
            <a:r>
              <a:rPr lang="nb-NO" baseline="0" dirty="0"/>
              <a:t>, </a:t>
            </a:r>
            <a:r>
              <a:rPr lang="nb-NO" baseline="0" dirty="0" err="1"/>
              <a:t>rename</a:t>
            </a:r>
            <a:r>
              <a:rPr lang="nb-NO" baseline="0" dirty="0"/>
              <a:t>, </a:t>
            </a:r>
            <a:r>
              <a:rPr lang="nb-NO" baseline="0" dirty="0" err="1"/>
              <a:t>etc</a:t>
            </a:r>
            <a:r>
              <a:rPr lang="nb-NO" baseline="0" dirty="0"/>
              <a:t>). </a:t>
            </a:r>
            <a:r>
              <a:rPr lang="nb-NO" baseline="0" dirty="0" err="1"/>
              <a:t>Also</a:t>
            </a:r>
            <a:r>
              <a:rPr lang="nb-NO" baseline="0" dirty="0"/>
              <a:t> </a:t>
            </a:r>
            <a:r>
              <a:rPr lang="nb-NO" baseline="0" dirty="0" err="1"/>
              <a:t>use</a:t>
            </a:r>
            <a:r>
              <a:rPr lang="nb-NO" baseline="0" dirty="0"/>
              <a:t> it for </a:t>
            </a:r>
            <a:r>
              <a:rPr lang="nb-NO" baseline="0" dirty="0" err="1"/>
              <a:t>the</a:t>
            </a:r>
            <a:r>
              <a:rPr lang="nb-NO" baseline="0" dirty="0"/>
              <a:t> spatial </a:t>
            </a:r>
            <a:r>
              <a:rPr lang="nb-NO" baseline="0" dirty="0" err="1"/>
              <a:t>analysis</a:t>
            </a:r>
            <a:r>
              <a:rPr lang="nb-NO" baseline="0" dirty="0"/>
              <a:t> </a:t>
            </a:r>
            <a:r>
              <a:rPr lang="nb-NO" baseline="0" dirty="0" err="1"/>
              <a:t>based</a:t>
            </a:r>
            <a:r>
              <a:rPr lang="nb-NO" baseline="0" dirty="0"/>
              <a:t> </a:t>
            </a:r>
            <a:r>
              <a:rPr lang="nb-NO" baseline="0" dirty="0" err="1"/>
              <a:t>on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results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atlas-</a:t>
            </a:r>
            <a:r>
              <a:rPr lang="nb-NO" baseline="0" dirty="0" err="1"/>
              <a:t>registration</a:t>
            </a:r>
            <a:r>
              <a:rPr lang="nb-NO" baseline="0" dirty="0"/>
              <a:t> and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segmentations</a:t>
            </a:r>
            <a:r>
              <a:rPr lang="nb-NO" baseline="0" dirty="0"/>
              <a:t> from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ilastik</a:t>
            </a:r>
            <a:r>
              <a:rPr lang="nb-NO" baseline="0" dirty="0"/>
              <a:t> </a:t>
            </a:r>
            <a:r>
              <a:rPr lang="nb-NO" baseline="0" dirty="0" err="1"/>
              <a:t>software</a:t>
            </a:r>
            <a:r>
              <a:rPr lang="nb-NO" baseline="0" dirty="0"/>
              <a:t>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79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 would like to acknowledge </a:t>
            </a:r>
            <a:endParaRPr/>
          </a:p>
          <a:p>
            <a:pPr>
              <a:defRPr/>
            </a:pPr>
            <a:r>
              <a:rPr lang="en-US"/>
              <a:t>The current atlas development team</a:t>
            </a:r>
            <a:endParaRPr/>
          </a:p>
          <a:p>
            <a:pPr>
              <a:defRPr/>
            </a:pPr>
            <a:r>
              <a:rPr lang="en-US"/>
              <a:t>Atlas development contributors</a:t>
            </a:r>
            <a:endParaRPr/>
          </a:p>
          <a:p>
            <a:pPr>
              <a:defRPr/>
            </a:pPr>
            <a:r>
              <a:rPr lang="en-US"/>
              <a:t>And our collaborators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B7C59-8985-44E1-9BE5-0A773C2FA43A}" type="slidenum">
              <a:rPr lang="nb-NO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672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1. To </a:t>
            </a:r>
            <a:r>
              <a:rPr lang="nb-NO" dirty="0" err="1"/>
              <a:t>give</a:t>
            </a:r>
            <a:r>
              <a:rPr lang="nb-NO" dirty="0"/>
              <a:t> a bit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background</a:t>
            </a:r>
            <a:r>
              <a:rPr lang="nb-NO" dirty="0"/>
              <a:t>,</a:t>
            </a:r>
            <a:r>
              <a:rPr lang="nb-NO" baseline="0" dirty="0"/>
              <a:t> </a:t>
            </a:r>
            <a:r>
              <a:rPr lang="nb-NO" baseline="0" dirty="0" err="1"/>
              <a:t>rodent</a:t>
            </a:r>
            <a:r>
              <a:rPr lang="nb-NO" baseline="0" dirty="0"/>
              <a:t> </a:t>
            </a:r>
            <a:r>
              <a:rPr lang="nb-NO" baseline="0" dirty="0" err="1"/>
              <a:t>models</a:t>
            </a:r>
            <a:r>
              <a:rPr lang="nb-NO" baseline="0" dirty="0"/>
              <a:t> </a:t>
            </a:r>
            <a:r>
              <a:rPr lang="nb-NO" baseline="0" dirty="0" err="1"/>
              <a:t>are</a:t>
            </a:r>
            <a:r>
              <a:rPr lang="nb-NO" baseline="0" dirty="0"/>
              <a:t> </a:t>
            </a:r>
            <a:r>
              <a:rPr lang="nb-NO" baseline="0" dirty="0" err="1"/>
              <a:t>commonly</a:t>
            </a:r>
            <a:r>
              <a:rPr lang="nb-NO" baseline="0" dirty="0"/>
              <a:t> used to </a:t>
            </a:r>
            <a:r>
              <a:rPr lang="nb-NO" baseline="0" dirty="0" err="1"/>
              <a:t>learn</a:t>
            </a:r>
            <a:r>
              <a:rPr lang="nb-NO" baseline="0" dirty="0"/>
              <a:t> more </a:t>
            </a:r>
            <a:r>
              <a:rPr lang="nb-NO" baseline="0" dirty="0" err="1"/>
              <a:t>about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brain</a:t>
            </a:r>
            <a:r>
              <a:rPr lang="nb-NO" baseline="0" dirty="0"/>
              <a:t> in </a:t>
            </a:r>
            <a:r>
              <a:rPr lang="nb-NO" baseline="0" dirty="0" err="1"/>
              <a:t>health</a:t>
            </a:r>
            <a:r>
              <a:rPr lang="nb-NO" baseline="0" dirty="0"/>
              <a:t> and </a:t>
            </a:r>
            <a:r>
              <a:rPr lang="nb-NO" baseline="0" dirty="0" err="1"/>
              <a:t>disease</a:t>
            </a:r>
            <a:r>
              <a:rPr lang="nb-NO" baseline="0" dirty="0"/>
              <a:t>, </a:t>
            </a:r>
            <a:r>
              <a:rPr lang="nb-NO" baseline="0" dirty="0" err="1"/>
              <a:t>which</a:t>
            </a:r>
            <a:r>
              <a:rPr lang="nb-NO" baseline="0" dirty="0"/>
              <a:t> is </a:t>
            </a:r>
            <a:r>
              <a:rPr lang="nb-NO" baseline="0" dirty="0" err="1"/>
              <a:t>possible</a:t>
            </a:r>
            <a:r>
              <a:rPr lang="nb-NO" baseline="0" dirty="0"/>
              <a:t> due to </a:t>
            </a:r>
            <a:r>
              <a:rPr lang="nb-NO" baseline="0" dirty="0" err="1"/>
              <a:t>similarities</a:t>
            </a:r>
            <a:r>
              <a:rPr lang="nb-NO" baseline="0" dirty="0"/>
              <a:t> in </a:t>
            </a:r>
            <a:r>
              <a:rPr lang="nb-NO" baseline="0" dirty="0" err="1"/>
              <a:t>structure</a:t>
            </a:r>
            <a:r>
              <a:rPr lang="nb-NO" baseline="0" dirty="0"/>
              <a:t> and </a:t>
            </a:r>
            <a:r>
              <a:rPr lang="nb-NO" baseline="0" dirty="0" err="1"/>
              <a:t>function</a:t>
            </a:r>
            <a:r>
              <a:rPr lang="nb-NO" baseline="0" dirty="0"/>
              <a:t> </a:t>
            </a:r>
            <a:r>
              <a:rPr lang="nb-NO" baseline="0" dirty="0" err="1"/>
              <a:t>between</a:t>
            </a:r>
            <a:r>
              <a:rPr lang="nb-NO" baseline="0" dirty="0"/>
              <a:t> species. </a:t>
            </a:r>
          </a:p>
          <a:p>
            <a:r>
              <a:rPr lang="nb-NO" baseline="0" dirty="0"/>
              <a:t>3. One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great</a:t>
            </a:r>
            <a:r>
              <a:rPr lang="nb-NO" baseline="0" dirty="0"/>
              <a:t> </a:t>
            </a:r>
            <a:r>
              <a:rPr lang="nb-NO" baseline="0" dirty="0" err="1"/>
              <a:t>things</a:t>
            </a:r>
            <a:r>
              <a:rPr lang="nb-NO" baseline="0" dirty="0"/>
              <a:t> </a:t>
            </a:r>
            <a:r>
              <a:rPr lang="nb-NO" baseline="0" dirty="0" err="1"/>
              <a:t>about</a:t>
            </a:r>
            <a:r>
              <a:rPr lang="nb-NO" baseline="0" dirty="0"/>
              <a:t> </a:t>
            </a:r>
            <a:r>
              <a:rPr lang="nb-NO" baseline="0" dirty="0" err="1"/>
              <a:t>rodent</a:t>
            </a:r>
            <a:r>
              <a:rPr lang="nb-NO" baseline="0" dirty="0"/>
              <a:t> </a:t>
            </a:r>
            <a:r>
              <a:rPr lang="nb-NO" baseline="0" dirty="0" err="1"/>
              <a:t>models</a:t>
            </a:r>
            <a:r>
              <a:rPr lang="nb-NO" baseline="0" dirty="0"/>
              <a:t> </a:t>
            </a:r>
            <a:r>
              <a:rPr lang="nb-NO" baseline="0" dirty="0" err="1"/>
              <a:t>enable</a:t>
            </a:r>
            <a:r>
              <a:rPr lang="nb-NO" baseline="0" dirty="0"/>
              <a:t> studies </a:t>
            </a:r>
            <a:r>
              <a:rPr lang="nb-NO" baseline="0" dirty="0" err="1"/>
              <a:t>that</a:t>
            </a:r>
            <a:r>
              <a:rPr lang="nb-NO" baseline="0" dirty="0"/>
              <a:t> </a:t>
            </a:r>
            <a:r>
              <a:rPr lang="nb-NO" baseline="0" dirty="0" err="1"/>
              <a:t>would</a:t>
            </a:r>
            <a:r>
              <a:rPr lang="nb-NO" baseline="0" dirty="0"/>
              <a:t> be impossible to </a:t>
            </a:r>
            <a:r>
              <a:rPr lang="nb-NO" baseline="0" dirty="0" err="1"/>
              <a:t>perform</a:t>
            </a:r>
            <a:r>
              <a:rPr lang="nb-NO" baseline="0" dirty="0"/>
              <a:t> in human </a:t>
            </a:r>
            <a:r>
              <a:rPr lang="nb-NO" baseline="0" dirty="0" err="1"/>
              <a:t>subjects</a:t>
            </a:r>
            <a:r>
              <a:rPr lang="nb-NO" baseline="0" dirty="0"/>
              <a:t> due to </a:t>
            </a:r>
            <a:r>
              <a:rPr lang="nb-NO" baseline="0" dirty="0" err="1"/>
              <a:t>ethical</a:t>
            </a:r>
            <a:r>
              <a:rPr lang="nb-NO" baseline="0" dirty="0"/>
              <a:t> </a:t>
            </a:r>
            <a:r>
              <a:rPr lang="nb-NO" baseline="0" dirty="0" err="1"/>
              <a:t>but</a:t>
            </a:r>
            <a:r>
              <a:rPr lang="nb-NO" baseline="0" dirty="0"/>
              <a:t> </a:t>
            </a:r>
            <a:r>
              <a:rPr lang="nb-NO" baseline="0" dirty="0" err="1"/>
              <a:t>also</a:t>
            </a:r>
            <a:r>
              <a:rPr lang="nb-NO" baseline="0" dirty="0"/>
              <a:t> time </a:t>
            </a:r>
            <a:r>
              <a:rPr lang="nb-NO" baseline="0" dirty="0" err="1"/>
              <a:t>restrictions</a:t>
            </a:r>
            <a:r>
              <a:rPr lang="nb-NO" baseline="0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538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baseline="0" dirty="0"/>
              <a:t> </a:t>
            </a:r>
            <a:r>
              <a:rPr lang="nb-NO" baseline="0" dirty="0" err="1"/>
              <a:t>are</a:t>
            </a:r>
            <a:r>
              <a:rPr lang="nb-NO" baseline="0" dirty="0"/>
              <a:t> </a:t>
            </a:r>
            <a:r>
              <a:rPr lang="nb-NO" baseline="0" dirty="0" err="1"/>
              <a:t>lots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different </a:t>
            </a:r>
            <a:r>
              <a:rPr lang="nb-NO" baseline="0" dirty="0" err="1"/>
              <a:t>ways</a:t>
            </a:r>
            <a:r>
              <a:rPr lang="nb-NO" baseline="0" dirty="0"/>
              <a:t> to </a:t>
            </a:r>
            <a:r>
              <a:rPr lang="nb-NO" baseline="0" dirty="0" err="1"/>
              <a:t>explore</a:t>
            </a:r>
            <a:r>
              <a:rPr lang="nb-NO" baseline="0" dirty="0"/>
              <a:t> </a:t>
            </a:r>
            <a:r>
              <a:rPr lang="nb-NO" baseline="0" dirty="0" err="1"/>
              <a:t>these</a:t>
            </a:r>
            <a:r>
              <a:rPr lang="nb-NO" baseline="0" dirty="0"/>
              <a:t> </a:t>
            </a:r>
            <a:r>
              <a:rPr lang="nb-NO" baseline="0" dirty="0" err="1"/>
              <a:t>models</a:t>
            </a:r>
            <a:r>
              <a:rPr lang="nb-NO" baseline="0" dirty="0"/>
              <a:t>. </a:t>
            </a:r>
          </a:p>
          <a:p>
            <a:r>
              <a:rPr lang="nb-NO" baseline="0" dirty="0"/>
              <a:t>A </a:t>
            </a:r>
            <a:r>
              <a:rPr lang="nb-NO" baseline="0" dirty="0" err="1"/>
              <a:t>common</a:t>
            </a:r>
            <a:r>
              <a:rPr lang="nb-NO" baseline="0" dirty="0"/>
              <a:t> </a:t>
            </a:r>
            <a:r>
              <a:rPr lang="nb-NO" baseline="0" dirty="0" err="1"/>
              <a:t>approach</a:t>
            </a:r>
            <a:r>
              <a:rPr lang="nb-NO" baseline="0" dirty="0"/>
              <a:t> used for </a:t>
            </a:r>
            <a:r>
              <a:rPr lang="nb-NO" baseline="0" dirty="0" err="1"/>
              <a:t>quantification</a:t>
            </a:r>
            <a:r>
              <a:rPr lang="nb-NO" baseline="0" dirty="0"/>
              <a:t> is to </a:t>
            </a:r>
            <a:r>
              <a:rPr lang="nb-NO" baseline="0" dirty="0" err="1"/>
              <a:t>section</a:t>
            </a:r>
            <a:r>
              <a:rPr lang="nb-NO" baseline="0" dirty="0"/>
              <a:t>, </a:t>
            </a:r>
            <a:r>
              <a:rPr lang="nb-NO" baseline="0" dirty="0" err="1"/>
              <a:t>label</a:t>
            </a:r>
            <a:r>
              <a:rPr lang="nb-NO" baseline="0" dirty="0"/>
              <a:t> and image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brain</a:t>
            </a:r>
            <a:r>
              <a:rPr lang="nb-NO" baseline="0" dirty="0"/>
              <a:t> to </a:t>
            </a:r>
            <a:r>
              <a:rPr lang="nb-NO" baseline="0" dirty="0" err="1"/>
              <a:t>produce</a:t>
            </a:r>
            <a:r>
              <a:rPr lang="nb-NO" baseline="0" dirty="0"/>
              <a:t> a series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histological</a:t>
            </a:r>
            <a:r>
              <a:rPr lang="nb-NO" baseline="0" dirty="0"/>
              <a:t> </a:t>
            </a:r>
            <a:r>
              <a:rPr lang="nb-NO" baseline="0" dirty="0" err="1"/>
              <a:t>section</a:t>
            </a:r>
            <a:r>
              <a:rPr lang="nb-NO" baseline="0" dirty="0"/>
              <a:t> images.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3987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Once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series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dirty="0" err="1"/>
              <a:t>histological</a:t>
            </a:r>
            <a:r>
              <a:rPr lang="nb-NO" dirty="0"/>
              <a:t> </a:t>
            </a:r>
            <a:r>
              <a:rPr lang="nb-NO" dirty="0" err="1"/>
              <a:t>section</a:t>
            </a:r>
            <a:r>
              <a:rPr lang="nb-NO" dirty="0"/>
              <a:t> images, </a:t>
            </a:r>
            <a:r>
              <a:rPr lang="nb-NO" dirty="0" err="1"/>
              <a:t>how</a:t>
            </a:r>
            <a:r>
              <a:rPr lang="nb-NO" dirty="0"/>
              <a:t> 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quantify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labelling</a:t>
            </a:r>
            <a:r>
              <a:rPr lang="nb-NO" dirty="0"/>
              <a:t>? </a:t>
            </a:r>
          </a:p>
          <a:p>
            <a:r>
              <a:rPr lang="nb-NO" baseline="0" dirty="0"/>
              <a:t>The </a:t>
            </a:r>
            <a:r>
              <a:rPr lang="nb-NO" baseline="0" dirty="0" err="1"/>
              <a:t>traditional</a:t>
            </a:r>
            <a:r>
              <a:rPr lang="nb-NO" baseline="0" dirty="0"/>
              <a:t> </a:t>
            </a:r>
            <a:r>
              <a:rPr lang="nb-NO" baseline="0" dirty="0" err="1"/>
              <a:t>method</a:t>
            </a:r>
            <a:r>
              <a:rPr lang="nb-NO" baseline="0" dirty="0"/>
              <a:t> </a:t>
            </a:r>
            <a:r>
              <a:rPr lang="nb-NO" baseline="0" dirty="0" err="1"/>
              <a:t>relies</a:t>
            </a:r>
            <a:r>
              <a:rPr lang="nb-NO" baseline="0" dirty="0"/>
              <a:t> </a:t>
            </a:r>
            <a:r>
              <a:rPr lang="nb-NO" baseline="0" dirty="0" err="1"/>
              <a:t>on</a:t>
            </a:r>
            <a:r>
              <a:rPr lang="nb-NO" baseline="0" dirty="0"/>
              <a:t> manual </a:t>
            </a:r>
            <a:r>
              <a:rPr lang="nb-NO" baseline="0" dirty="0" err="1"/>
              <a:t>delineation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brain</a:t>
            </a:r>
            <a:r>
              <a:rPr lang="nb-NO" baseline="0" dirty="0"/>
              <a:t> regions </a:t>
            </a:r>
            <a:r>
              <a:rPr lang="nb-NO" baseline="0" dirty="0" err="1"/>
              <a:t>based</a:t>
            </a:r>
            <a:r>
              <a:rPr lang="nb-NO" baseline="0" dirty="0"/>
              <a:t> </a:t>
            </a:r>
            <a:r>
              <a:rPr lang="nb-NO" baseline="0" dirty="0" err="1"/>
              <a:t>on</a:t>
            </a:r>
            <a:r>
              <a:rPr lang="nb-NO" baseline="0" dirty="0"/>
              <a:t> book </a:t>
            </a:r>
            <a:r>
              <a:rPr lang="nb-NO" baseline="0" dirty="0" err="1"/>
              <a:t>atlases</a:t>
            </a:r>
            <a:r>
              <a:rPr lang="nb-NO" baseline="0" dirty="0"/>
              <a:t> and </a:t>
            </a:r>
            <a:r>
              <a:rPr lang="nb-NO" baseline="0" dirty="0" err="1"/>
              <a:t>anatomical</a:t>
            </a:r>
            <a:r>
              <a:rPr lang="nb-NO" baseline="0" dirty="0"/>
              <a:t> </a:t>
            </a:r>
            <a:r>
              <a:rPr lang="nb-NO" baseline="0" dirty="0" err="1"/>
              <a:t>expertise</a:t>
            </a:r>
            <a:r>
              <a:rPr lang="nb-NO" baseline="0" dirty="0"/>
              <a:t>, </a:t>
            </a:r>
          </a:p>
          <a:p>
            <a:pPr marL="0" indent="0">
              <a:buNone/>
            </a:pPr>
            <a:r>
              <a:rPr lang="nb-NO" baseline="0" dirty="0"/>
              <a:t>- Or </a:t>
            </a:r>
            <a:r>
              <a:rPr lang="nb-NO" baseline="0" dirty="0" err="1"/>
              <a:t>quantified</a:t>
            </a:r>
            <a:r>
              <a:rPr lang="nb-NO" baseline="0" dirty="0"/>
              <a:t> by </a:t>
            </a:r>
            <a:r>
              <a:rPr lang="nb-NO" baseline="0" dirty="0" err="1"/>
              <a:t>stereology</a:t>
            </a:r>
            <a:r>
              <a:rPr lang="nb-NO" baseline="0" dirty="0"/>
              <a:t>, </a:t>
            </a:r>
            <a:r>
              <a:rPr lang="nb-NO" baseline="0" dirty="0" err="1"/>
              <a:t>which</a:t>
            </a:r>
            <a:r>
              <a:rPr lang="nb-NO" baseline="0" dirty="0"/>
              <a:t> is </a:t>
            </a:r>
            <a:r>
              <a:rPr lang="nb-NO" baseline="0" dirty="0" err="1"/>
              <a:t>considered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gold standard </a:t>
            </a:r>
            <a:r>
              <a:rPr lang="nb-NO" baseline="0" dirty="0" err="1"/>
              <a:t>method</a:t>
            </a:r>
            <a:r>
              <a:rPr lang="nb-NO" baseline="0" dirty="0"/>
              <a:t> and </a:t>
            </a:r>
            <a:r>
              <a:rPr lang="nb-NO" baseline="0" dirty="0" err="1"/>
              <a:t>involves</a:t>
            </a:r>
            <a:r>
              <a:rPr lang="nb-NO" baseline="0" dirty="0"/>
              <a:t> </a:t>
            </a:r>
            <a:r>
              <a:rPr lang="nb-NO" baseline="0" dirty="0" err="1"/>
              <a:t>systematic</a:t>
            </a:r>
            <a:r>
              <a:rPr lang="nb-NO" baseline="0" dirty="0"/>
              <a:t> sampling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objects</a:t>
            </a:r>
            <a:r>
              <a:rPr lang="nb-NO" baseline="0" dirty="0"/>
              <a:t> </a:t>
            </a:r>
            <a:r>
              <a:rPr lang="nb-NO" baseline="0" dirty="0" err="1"/>
              <a:t>within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region </a:t>
            </a:r>
            <a:r>
              <a:rPr lang="nb-NO" baseline="0" dirty="0" err="1"/>
              <a:t>with</a:t>
            </a:r>
            <a:r>
              <a:rPr lang="nb-NO" baseline="0" dirty="0"/>
              <a:t> </a:t>
            </a:r>
            <a:r>
              <a:rPr lang="nb-NO" baseline="0" dirty="0" err="1"/>
              <a:t>extrapolation</a:t>
            </a:r>
            <a:r>
              <a:rPr lang="nb-NO" baseline="0" dirty="0"/>
              <a:t> to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whole</a:t>
            </a:r>
            <a:r>
              <a:rPr lang="nb-NO" baseline="0" dirty="0"/>
              <a:t>. </a:t>
            </a:r>
          </a:p>
          <a:p>
            <a:pPr marL="0" indent="0">
              <a:buNone/>
            </a:pPr>
            <a:r>
              <a:rPr lang="nb-NO" baseline="0" dirty="0"/>
              <a:t>- A more </a:t>
            </a:r>
            <a:r>
              <a:rPr lang="nb-NO" baseline="0" dirty="0" err="1"/>
              <a:t>modern</a:t>
            </a:r>
            <a:r>
              <a:rPr lang="nb-NO" baseline="0" dirty="0"/>
              <a:t> </a:t>
            </a:r>
            <a:r>
              <a:rPr lang="nb-NO" baseline="0" dirty="0" err="1"/>
              <a:t>approach</a:t>
            </a:r>
            <a:r>
              <a:rPr lang="nb-NO" baseline="0" dirty="0"/>
              <a:t> is to </a:t>
            </a:r>
            <a:r>
              <a:rPr lang="nb-NO" baseline="0" dirty="0" err="1"/>
              <a:t>extract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objects</a:t>
            </a:r>
            <a:r>
              <a:rPr lang="nb-NO" baseline="0" dirty="0"/>
              <a:t> by </a:t>
            </a:r>
            <a:r>
              <a:rPr lang="nb-NO" baseline="0" dirty="0" err="1"/>
              <a:t>segmentation</a:t>
            </a:r>
            <a:r>
              <a:rPr lang="nb-NO" baseline="0" dirty="0"/>
              <a:t> </a:t>
            </a:r>
            <a:r>
              <a:rPr lang="nb-NO" baseline="0" dirty="0" err="1"/>
              <a:t>with</a:t>
            </a:r>
            <a:r>
              <a:rPr lang="nb-NO" baseline="0" dirty="0"/>
              <a:t> an image </a:t>
            </a:r>
            <a:r>
              <a:rPr lang="nb-NO" baseline="0" dirty="0" err="1"/>
              <a:t>analysis</a:t>
            </a:r>
            <a:r>
              <a:rPr lang="nb-NO" baseline="0" dirty="0"/>
              <a:t> software </a:t>
            </a:r>
            <a:r>
              <a:rPr lang="nb-NO" baseline="0" dirty="0" err="1"/>
              <a:t>such</a:t>
            </a:r>
            <a:r>
              <a:rPr lang="nb-NO" baseline="0" dirty="0"/>
              <a:t> as </a:t>
            </a:r>
            <a:r>
              <a:rPr lang="nb-NO" baseline="0" dirty="0" err="1"/>
              <a:t>ImageJ</a:t>
            </a:r>
            <a:r>
              <a:rPr lang="nb-NO" baseline="0" dirty="0"/>
              <a:t>. </a:t>
            </a:r>
            <a:r>
              <a:rPr lang="nb-NO" baseline="0" dirty="0" err="1"/>
              <a:t>which</a:t>
            </a:r>
            <a:r>
              <a:rPr lang="nb-NO" baseline="0" dirty="0"/>
              <a:t> </a:t>
            </a:r>
            <a:r>
              <a:rPr lang="nb-NO" baseline="0" dirty="0" err="1"/>
              <a:t>can</a:t>
            </a:r>
            <a:r>
              <a:rPr lang="nb-NO" baseline="0" dirty="0"/>
              <a:t> </a:t>
            </a:r>
            <a:r>
              <a:rPr lang="nb-NO" baseline="0" dirty="0" err="1"/>
              <a:t>either</a:t>
            </a:r>
            <a:r>
              <a:rPr lang="nb-NO" baseline="0" dirty="0"/>
              <a:t> be by </a:t>
            </a:r>
            <a:r>
              <a:rPr lang="nb-NO" baseline="0" dirty="0" err="1"/>
              <a:t>intensity</a:t>
            </a:r>
            <a:r>
              <a:rPr lang="nb-NO" baseline="0" dirty="0"/>
              <a:t> </a:t>
            </a:r>
            <a:r>
              <a:rPr lang="nb-NO" baseline="0" dirty="0" err="1"/>
              <a:t>thresholding</a:t>
            </a:r>
            <a:r>
              <a:rPr lang="nb-NO" baseline="0" dirty="0"/>
              <a:t> or more </a:t>
            </a:r>
            <a:r>
              <a:rPr lang="nb-NO" baseline="0" dirty="0" err="1"/>
              <a:t>sophisticated</a:t>
            </a:r>
            <a:r>
              <a:rPr lang="nb-NO" baseline="0" dirty="0"/>
              <a:t> </a:t>
            </a:r>
            <a:r>
              <a:rPr lang="nb-NO" baseline="0" dirty="0" err="1"/>
              <a:t>algorithms</a:t>
            </a:r>
            <a:r>
              <a:rPr lang="nb-NO" baseline="0" dirty="0"/>
              <a:t> </a:t>
            </a:r>
            <a:r>
              <a:rPr lang="nb-NO" baseline="0" dirty="0" err="1"/>
              <a:t>such</a:t>
            </a:r>
            <a:r>
              <a:rPr lang="nb-NO" baseline="0" dirty="0"/>
              <a:t> as </a:t>
            </a:r>
            <a:r>
              <a:rPr lang="nb-NO" baseline="0" dirty="0" err="1"/>
              <a:t>supervised</a:t>
            </a:r>
            <a:r>
              <a:rPr lang="nb-NO" baseline="0" dirty="0"/>
              <a:t> </a:t>
            </a:r>
            <a:r>
              <a:rPr lang="nb-NO" baseline="0" dirty="0" err="1"/>
              <a:t>machine</a:t>
            </a:r>
            <a:r>
              <a:rPr lang="nb-NO" baseline="0" dirty="0"/>
              <a:t> </a:t>
            </a:r>
            <a:r>
              <a:rPr lang="nb-NO" baseline="0" dirty="0" err="1"/>
              <a:t>learning</a:t>
            </a:r>
            <a:r>
              <a:rPr lang="nb-NO" baseline="0" dirty="0"/>
              <a:t> or </a:t>
            </a:r>
            <a:r>
              <a:rPr lang="nb-NO" baseline="0" dirty="0" err="1"/>
              <a:t>deep</a:t>
            </a:r>
            <a:r>
              <a:rPr lang="nb-NO" baseline="0" dirty="0"/>
              <a:t> </a:t>
            </a:r>
            <a:r>
              <a:rPr lang="nb-NO" baseline="0" dirty="0" err="1"/>
              <a:t>neuronal</a:t>
            </a:r>
            <a:r>
              <a:rPr lang="nb-NO" baseline="0" dirty="0"/>
              <a:t> </a:t>
            </a:r>
            <a:r>
              <a:rPr lang="nb-NO" baseline="0" dirty="0" err="1"/>
              <a:t>networks</a:t>
            </a:r>
            <a:r>
              <a:rPr lang="nb-NO" baseline="0" dirty="0"/>
              <a:t>. 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212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lead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QUINT </a:t>
            </a:r>
            <a:r>
              <a:rPr lang="nb-NO" dirty="0" err="1"/>
              <a:t>workflow</a:t>
            </a:r>
            <a:r>
              <a:rPr lang="nb-NO" dirty="0"/>
              <a:t> for </a:t>
            </a:r>
            <a:r>
              <a:rPr lang="nb-NO" dirty="0" err="1"/>
              <a:t>quantification</a:t>
            </a:r>
            <a:r>
              <a:rPr lang="nb-NO" dirty="0"/>
              <a:t> and spatial </a:t>
            </a:r>
            <a:r>
              <a:rPr lang="nb-NO" dirty="0" err="1"/>
              <a:t>analysis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in </a:t>
            </a:r>
            <a:r>
              <a:rPr lang="nb-NO" dirty="0" err="1"/>
              <a:t>histological</a:t>
            </a:r>
            <a:r>
              <a:rPr lang="nb-NO" dirty="0"/>
              <a:t> </a:t>
            </a:r>
            <a:r>
              <a:rPr lang="nb-NO" dirty="0" err="1"/>
              <a:t>sections</a:t>
            </a:r>
            <a:r>
              <a:rPr lang="nb-NO" dirty="0"/>
              <a:t>. QUINT </a:t>
            </a:r>
            <a:r>
              <a:rPr lang="nb-NO" dirty="0" err="1"/>
              <a:t>combines</a:t>
            </a:r>
            <a:r>
              <a:rPr lang="nb-NO" baseline="0" dirty="0"/>
              <a:t> 3 desktop </a:t>
            </a:r>
            <a:r>
              <a:rPr lang="nb-NO" baseline="0" dirty="0" err="1"/>
              <a:t>tools</a:t>
            </a:r>
            <a:r>
              <a:rPr lang="nb-NO" baseline="0" dirty="0"/>
              <a:t>: </a:t>
            </a:r>
            <a:r>
              <a:rPr lang="nb-NO" baseline="0" dirty="0" err="1"/>
              <a:t>QuickNII</a:t>
            </a:r>
            <a:r>
              <a:rPr lang="nb-NO" baseline="0" dirty="0"/>
              <a:t>, </a:t>
            </a:r>
            <a:r>
              <a:rPr lang="nb-NO" baseline="0" dirty="0" err="1"/>
              <a:t>ilastik</a:t>
            </a:r>
            <a:r>
              <a:rPr lang="nb-NO" baseline="0" dirty="0"/>
              <a:t> and </a:t>
            </a:r>
            <a:r>
              <a:rPr lang="nb-NO" baseline="0" dirty="0" err="1"/>
              <a:t>Nutil</a:t>
            </a:r>
            <a:r>
              <a:rPr lang="nb-NO" baseline="0" dirty="0"/>
              <a:t>. </a:t>
            </a:r>
          </a:p>
          <a:p>
            <a:r>
              <a:rPr lang="nb-NO" baseline="0" dirty="0" err="1"/>
              <a:t>QuickNII</a:t>
            </a:r>
            <a:r>
              <a:rPr lang="nb-NO" baseline="0" dirty="0"/>
              <a:t> </a:t>
            </a:r>
            <a:r>
              <a:rPr lang="nb-NO" baseline="0" dirty="0" err="1"/>
              <a:t>enables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registration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histological</a:t>
            </a:r>
            <a:r>
              <a:rPr lang="nb-NO" baseline="0" dirty="0"/>
              <a:t> </a:t>
            </a:r>
            <a:r>
              <a:rPr lang="nb-NO" baseline="0" dirty="0" err="1"/>
              <a:t>brain</a:t>
            </a:r>
            <a:r>
              <a:rPr lang="nb-NO" baseline="0" dirty="0"/>
              <a:t> </a:t>
            </a:r>
            <a:r>
              <a:rPr lang="nb-NO" baseline="0" dirty="0" err="1"/>
              <a:t>sections</a:t>
            </a:r>
            <a:r>
              <a:rPr lang="nb-NO" baseline="0" dirty="0"/>
              <a:t> to a 3D </a:t>
            </a:r>
            <a:r>
              <a:rPr lang="nb-NO" baseline="0" dirty="0" err="1"/>
              <a:t>reference</a:t>
            </a:r>
            <a:r>
              <a:rPr lang="nb-NO" baseline="0" dirty="0"/>
              <a:t> atlas to </a:t>
            </a:r>
            <a:r>
              <a:rPr lang="nb-NO" baseline="0" dirty="0" err="1"/>
              <a:t>generate</a:t>
            </a:r>
            <a:r>
              <a:rPr lang="nb-NO" baseline="0" dirty="0"/>
              <a:t> </a:t>
            </a:r>
            <a:r>
              <a:rPr lang="nb-NO" baseline="0" dirty="0" err="1"/>
              <a:t>customized</a:t>
            </a:r>
            <a:r>
              <a:rPr lang="nb-NO" baseline="0" dirty="0"/>
              <a:t> atlas-planes. </a:t>
            </a:r>
          </a:p>
          <a:p>
            <a:r>
              <a:rPr lang="nb-NO" baseline="0" dirty="0" err="1"/>
              <a:t>Ilastik</a:t>
            </a:r>
            <a:r>
              <a:rPr lang="nb-NO" baseline="0" dirty="0"/>
              <a:t> </a:t>
            </a:r>
            <a:r>
              <a:rPr lang="nb-NO" baseline="0" dirty="0" err="1"/>
              <a:t>enables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extraction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labelled</a:t>
            </a:r>
            <a:r>
              <a:rPr lang="nb-NO" baseline="0" dirty="0"/>
              <a:t> </a:t>
            </a:r>
            <a:r>
              <a:rPr lang="nb-NO" baseline="0" dirty="0" err="1"/>
              <a:t>objects</a:t>
            </a:r>
            <a:r>
              <a:rPr lang="nb-NO" baseline="0" dirty="0"/>
              <a:t> from </a:t>
            </a:r>
            <a:r>
              <a:rPr lang="nb-NO" baseline="0" dirty="0" err="1"/>
              <a:t>the</a:t>
            </a:r>
            <a:r>
              <a:rPr lang="nb-NO" baseline="0" dirty="0"/>
              <a:t> images by </a:t>
            </a:r>
            <a:r>
              <a:rPr lang="nb-NO" baseline="0" dirty="0" err="1"/>
              <a:t>segmentation</a:t>
            </a:r>
            <a:r>
              <a:rPr lang="nb-NO" baseline="0" dirty="0"/>
              <a:t> </a:t>
            </a:r>
            <a:r>
              <a:rPr lang="nb-NO" baseline="0" dirty="0" err="1"/>
              <a:t>based</a:t>
            </a:r>
            <a:r>
              <a:rPr lang="nb-NO" baseline="0" dirty="0"/>
              <a:t> </a:t>
            </a:r>
            <a:r>
              <a:rPr lang="nb-NO" baseline="0" dirty="0" err="1"/>
              <a:t>on</a:t>
            </a:r>
            <a:r>
              <a:rPr lang="nb-NO" baseline="0" dirty="0"/>
              <a:t> </a:t>
            </a:r>
            <a:r>
              <a:rPr lang="nb-NO" baseline="0" dirty="0" err="1"/>
              <a:t>supervised</a:t>
            </a:r>
            <a:r>
              <a:rPr lang="nb-NO" baseline="0" dirty="0"/>
              <a:t> </a:t>
            </a:r>
            <a:r>
              <a:rPr lang="nb-NO" baseline="0" dirty="0" err="1"/>
              <a:t>machine</a:t>
            </a:r>
            <a:r>
              <a:rPr lang="nb-NO" baseline="0" dirty="0"/>
              <a:t> </a:t>
            </a:r>
            <a:r>
              <a:rPr lang="nb-NO" baseline="0" dirty="0" err="1"/>
              <a:t>learning</a:t>
            </a:r>
            <a:r>
              <a:rPr lang="nb-NO" baseline="0" dirty="0"/>
              <a:t> </a:t>
            </a:r>
            <a:r>
              <a:rPr lang="nb-NO" baseline="0" dirty="0" err="1"/>
              <a:t>algorithms</a:t>
            </a:r>
            <a:r>
              <a:rPr lang="nb-NO" baseline="0" dirty="0"/>
              <a:t>. </a:t>
            </a:r>
          </a:p>
          <a:p>
            <a:r>
              <a:rPr lang="nb-NO" baseline="0" dirty="0"/>
              <a:t>And </a:t>
            </a:r>
            <a:r>
              <a:rPr lang="nb-NO" baseline="0" dirty="0" err="1"/>
              <a:t>Nutil</a:t>
            </a:r>
            <a:r>
              <a:rPr lang="nb-NO" baseline="0" dirty="0"/>
              <a:t>, </a:t>
            </a:r>
            <a:r>
              <a:rPr lang="nb-NO" baseline="0" dirty="0" err="1"/>
              <a:t>which</a:t>
            </a:r>
            <a:r>
              <a:rPr lang="nb-NO" baseline="0" dirty="0"/>
              <a:t> </a:t>
            </a:r>
            <a:r>
              <a:rPr lang="nb-NO" baseline="0" dirty="0" err="1"/>
              <a:t>was</a:t>
            </a:r>
            <a:r>
              <a:rPr lang="nb-NO" baseline="0" dirty="0"/>
              <a:t> </a:t>
            </a:r>
            <a:r>
              <a:rPr lang="nb-NO" baseline="0" dirty="0" err="1"/>
              <a:t>developed</a:t>
            </a:r>
            <a:r>
              <a:rPr lang="nb-NO" baseline="0" dirty="0"/>
              <a:t> in house and supports </a:t>
            </a:r>
            <a:r>
              <a:rPr lang="nb-NO" baseline="0" dirty="0" err="1"/>
              <a:t>both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pre-</a:t>
            </a:r>
            <a:r>
              <a:rPr lang="nb-NO" baseline="0" dirty="0" err="1"/>
              <a:t>processing</a:t>
            </a:r>
            <a:r>
              <a:rPr lang="nb-NO" baseline="0" dirty="0"/>
              <a:t> </a:t>
            </a:r>
            <a:r>
              <a:rPr lang="nb-NO" baseline="0" dirty="0" err="1"/>
              <a:t>steps</a:t>
            </a:r>
            <a:r>
              <a:rPr lang="nb-NO" baseline="0" dirty="0"/>
              <a:t>, and </a:t>
            </a:r>
            <a:r>
              <a:rPr lang="nb-NO" baseline="0" dirty="0" err="1"/>
              <a:t>the</a:t>
            </a:r>
            <a:r>
              <a:rPr lang="nb-NO" baseline="0" dirty="0"/>
              <a:t> final </a:t>
            </a:r>
            <a:r>
              <a:rPr lang="nb-NO" baseline="0" dirty="0" err="1"/>
              <a:t>quantification</a:t>
            </a:r>
            <a:r>
              <a:rPr lang="nb-NO" baseline="0" dirty="0"/>
              <a:t> </a:t>
            </a:r>
            <a:r>
              <a:rPr lang="nb-NO" baseline="0" dirty="0" err="1"/>
              <a:t>step</a:t>
            </a:r>
            <a:r>
              <a:rPr lang="nb-NO" baseline="0" dirty="0"/>
              <a:t> </a:t>
            </a:r>
            <a:r>
              <a:rPr lang="nb-NO" baseline="0" dirty="0" err="1"/>
              <a:t>based</a:t>
            </a:r>
            <a:r>
              <a:rPr lang="nb-NO" baseline="0" dirty="0"/>
              <a:t> </a:t>
            </a:r>
            <a:r>
              <a:rPr lang="nb-NO" baseline="0" dirty="0" err="1"/>
              <a:t>on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customized</a:t>
            </a:r>
            <a:r>
              <a:rPr lang="nb-NO" baseline="0" dirty="0"/>
              <a:t> atlas-planes and </a:t>
            </a:r>
            <a:r>
              <a:rPr lang="nb-NO" baseline="0" dirty="0" err="1"/>
              <a:t>segmentations</a:t>
            </a:r>
            <a:r>
              <a:rPr lang="nb-NO" baseline="0" dirty="0"/>
              <a:t>. </a:t>
            </a:r>
          </a:p>
          <a:p>
            <a:r>
              <a:rPr lang="nb-NO" baseline="0" dirty="0"/>
              <a:t>The </a:t>
            </a:r>
            <a:r>
              <a:rPr lang="nb-NO" baseline="0" dirty="0" err="1"/>
              <a:t>workflow</a:t>
            </a:r>
            <a:r>
              <a:rPr lang="nb-NO" baseline="0" dirty="0"/>
              <a:t> </a:t>
            </a:r>
            <a:r>
              <a:rPr lang="nb-NO" baseline="0" dirty="0" err="1"/>
              <a:t>was</a:t>
            </a:r>
            <a:r>
              <a:rPr lang="nb-NO" baseline="0" dirty="0"/>
              <a:t> </a:t>
            </a:r>
            <a:r>
              <a:rPr lang="nb-NO" baseline="0" dirty="0" err="1"/>
              <a:t>published</a:t>
            </a:r>
            <a:r>
              <a:rPr lang="nb-NO" baseline="0" dirty="0"/>
              <a:t> in </a:t>
            </a:r>
            <a:r>
              <a:rPr lang="nb-NO" baseline="0" dirty="0" err="1"/>
              <a:t>frontiers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neuroinformatics in 2019 </a:t>
            </a:r>
            <a:r>
              <a:rPr lang="nb-NO" baseline="0" dirty="0" err="1"/>
              <a:t>with</a:t>
            </a:r>
            <a:r>
              <a:rPr lang="nb-NO" baseline="0" dirty="0"/>
              <a:t> </a:t>
            </a:r>
            <a:r>
              <a:rPr lang="nb-NO" baseline="0" dirty="0" err="1"/>
              <a:t>exemplification</a:t>
            </a:r>
            <a:r>
              <a:rPr lang="nb-NO" baseline="0" dirty="0"/>
              <a:t> in a </a:t>
            </a:r>
            <a:r>
              <a:rPr lang="nb-NO" baseline="0" dirty="0" err="1"/>
              <a:t>mouse</a:t>
            </a:r>
            <a:r>
              <a:rPr lang="nb-NO" baseline="0" dirty="0"/>
              <a:t> </a:t>
            </a:r>
            <a:r>
              <a:rPr lang="nb-NO" baseline="0" dirty="0" err="1"/>
              <a:t>model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Alzheimer’s</a:t>
            </a:r>
            <a:r>
              <a:rPr lang="nb-NO" baseline="0" dirty="0"/>
              <a:t> </a:t>
            </a:r>
            <a:r>
              <a:rPr lang="nb-NO" baseline="0" dirty="0" err="1"/>
              <a:t>disease</a:t>
            </a:r>
            <a:r>
              <a:rPr lang="nb-NO" baseline="0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701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Differential</a:t>
            </a:r>
            <a:r>
              <a:rPr lang="nb-NO" dirty="0"/>
              <a:t> </a:t>
            </a:r>
            <a:r>
              <a:rPr lang="nb-NO" dirty="0" err="1"/>
              <a:t>distribution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beta-</a:t>
            </a:r>
            <a:r>
              <a:rPr lang="nb-NO" dirty="0" err="1"/>
              <a:t>amyloid</a:t>
            </a:r>
            <a:r>
              <a:rPr lang="nb-NO" dirty="0"/>
              <a:t>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84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/>
              <a:t>At </a:t>
            </a:r>
            <a:r>
              <a:rPr lang="nb-NO" baseline="0" dirty="0" err="1"/>
              <a:t>this</a:t>
            </a:r>
            <a:r>
              <a:rPr lang="nb-NO" baseline="0" dirty="0"/>
              <a:t> </a:t>
            </a:r>
            <a:r>
              <a:rPr lang="nb-NO" baseline="0" dirty="0" err="1"/>
              <a:t>point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Nutil</a:t>
            </a:r>
            <a:r>
              <a:rPr lang="nb-NO" baseline="0" dirty="0"/>
              <a:t> software </a:t>
            </a:r>
            <a:r>
              <a:rPr lang="nb-NO" baseline="0" dirty="0" err="1"/>
              <a:t>was</a:t>
            </a:r>
            <a:r>
              <a:rPr lang="nb-NO" baseline="0" dirty="0"/>
              <a:t> </a:t>
            </a:r>
            <a:r>
              <a:rPr lang="nb-NO" baseline="0" dirty="0" err="1"/>
              <a:t>relatively</a:t>
            </a:r>
            <a:r>
              <a:rPr lang="nb-NO" baseline="0" dirty="0"/>
              <a:t> </a:t>
            </a:r>
            <a:r>
              <a:rPr lang="nb-NO" baseline="0" dirty="0" err="1"/>
              <a:t>crude</a:t>
            </a:r>
            <a:r>
              <a:rPr lang="nb-NO" baseline="0" dirty="0"/>
              <a:t> and not </a:t>
            </a:r>
            <a:r>
              <a:rPr lang="nb-NO" baseline="0" dirty="0" err="1"/>
              <a:t>very</a:t>
            </a:r>
            <a:r>
              <a:rPr lang="nb-NO" baseline="0" dirty="0"/>
              <a:t> </a:t>
            </a:r>
            <a:r>
              <a:rPr lang="nb-NO" baseline="0" dirty="0" err="1"/>
              <a:t>user-friendly</a:t>
            </a:r>
            <a:r>
              <a:rPr lang="nb-NO" baseline="0" dirty="0"/>
              <a:t>. So f</a:t>
            </a:r>
            <a:r>
              <a:rPr lang="nb-NO" dirty="0"/>
              <a:t>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baseline="0" dirty="0"/>
              <a:t> </a:t>
            </a:r>
            <a:r>
              <a:rPr lang="nb-NO" baseline="0" dirty="0" err="1"/>
              <a:t>improved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Nutil</a:t>
            </a:r>
            <a:r>
              <a:rPr lang="nb-NO" baseline="0" dirty="0"/>
              <a:t> software </a:t>
            </a:r>
            <a:r>
              <a:rPr lang="nb-NO" baseline="0" dirty="0" err="1"/>
              <a:t>considerably</a:t>
            </a:r>
            <a:r>
              <a:rPr lang="nb-NO" baseline="0" dirty="0"/>
              <a:t> by </a:t>
            </a:r>
            <a:r>
              <a:rPr lang="nb-NO" baseline="0" dirty="0" err="1"/>
              <a:t>adding</a:t>
            </a:r>
            <a:r>
              <a:rPr lang="nb-NO" baseline="0" dirty="0"/>
              <a:t> a </a:t>
            </a:r>
            <a:r>
              <a:rPr lang="nb-NO" baseline="0" dirty="0" err="1"/>
              <a:t>graphical</a:t>
            </a:r>
            <a:r>
              <a:rPr lang="nb-NO" baseline="0" dirty="0"/>
              <a:t> </a:t>
            </a:r>
            <a:r>
              <a:rPr lang="nb-NO" baseline="0" dirty="0" err="1"/>
              <a:t>user</a:t>
            </a:r>
            <a:r>
              <a:rPr lang="nb-NO" baseline="0" dirty="0"/>
              <a:t> </a:t>
            </a:r>
            <a:r>
              <a:rPr lang="nb-NO" baseline="0" dirty="0" err="1"/>
              <a:t>interface</a:t>
            </a:r>
            <a:r>
              <a:rPr lang="nb-NO" baseline="0" dirty="0"/>
              <a:t>.  </a:t>
            </a:r>
            <a:r>
              <a:rPr lang="nb-NO" baseline="0" dirty="0" err="1"/>
              <a:t>We</a:t>
            </a:r>
            <a:r>
              <a:rPr lang="nb-NO" baseline="0" dirty="0"/>
              <a:t> </a:t>
            </a:r>
            <a:r>
              <a:rPr lang="nb-NO" baseline="0" dirty="0" err="1"/>
              <a:t>also</a:t>
            </a:r>
            <a:r>
              <a:rPr lang="nb-NO" baseline="0" dirty="0"/>
              <a:t> </a:t>
            </a:r>
            <a:r>
              <a:rPr lang="nb-NO" baseline="0" dirty="0" err="1"/>
              <a:t>established</a:t>
            </a:r>
            <a:r>
              <a:rPr lang="nb-NO" baseline="0" dirty="0"/>
              <a:t> </a:t>
            </a:r>
            <a:r>
              <a:rPr lang="nb-NO" baseline="0" dirty="0" err="1"/>
              <a:t>contact</a:t>
            </a:r>
            <a:r>
              <a:rPr lang="nb-NO" baseline="0" dirty="0"/>
              <a:t> </a:t>
            </a:r>
            <a:r>
              <a:rPr lang="nb-NO" baseline="0" dirty="0" err="1"/>
              <a:t>with</a:t>
            </a:r>
            <a:r>
              <a:rPr lang="nb-NO" baseline="0" dirty="0"/>
              <a:t> </a:t>
            </a:r>
            <a:r>
              <a:rPr lang="nb-NO" baseline="0" dirty="0" err="1"/>
              <a:t>prospective</a:t>
            </a:r>
            <a:r>
              <a:rPr lang="nb-NO" baseline="0" dirty="0"/>
              <a:t> QUINT </a:t>
            </a:r>
            <a:r>
              <a:rPr lang="nb-NO" baseline="0" dirty="0" err="1"/>
              <a:t>users</a:t>
            </a:r>
            <a:r>
              <a:rPr lang="nb-NO" baseline="0" dirty="0"/>
              <a:t> </a:t>
            </a:r>
            <a:r>
              <a:rPr lang="nb-NO" baseline="0" dirty="0" err="1"/>
              <a:t>through</a:t>
            </a:r>
            <a:r>
              <a:rPr lang="nb-NO" baseline="0" dirty="0"/>
              <a:t> </a:t>
            </a:r>
            <a:r>
              <a:rPr lang="nb-NO" baseline="0" dirty="0" err="1"/>
              <a:t>github</a:t>
            </a:r>
            <a:r>
              <a:rPr lang="nb-NO" baseline="0" dirty="0"/>
              <a:t> and </a:t>
            </a:r>
            <a:r>
              <a:rPr lang="nb-NO" baseline="0" dirty="0" err="1"/>
              <a:t>various</a:t>
            </a:r>
            <a:r>
              <a:rPr lang="nb-NO" baseline="0" dirty="0"/>
              <a:t> </a:t>
            </a:r>
            <a:r>
              <a:rPr lang="nb-NO" baseline="0" dirty="0" err="1"/>
              <a:t>dissemination</a:t>
            </a:r>
            <a:r>
              <a:rPr lang="nb-NO" baseline="0" dirty="0"/>
              <a:t> </a:t>
            </a:r>
            <a:r>
              <a:rPr lang="nb-NO" baseline="0" dirty="0" err="1"/>
              <a:t>events</a:t>
            </a:r>
            <a:r>
              <a:rPr lang="nb-NO" baseline="0" dirty="0"/>
              <a:t> to </a:t>
            </a:r>
            <a:r>
              <a:rPr lang="nb-NO" baseline="0" dirty="0" err="1"/>
              <a:t>find</a:t>
            </a:r>
            <a:r>
              <a:rPr lang="nb-NO" baseline="0" dirty="0"/>
              <a:t> </a:t>
            </a:r>
            <a:r>
              <a:rPr lang="nb-NO" baseline="0" dirty="0" err="1"/>
              <a:t>out</a:t>
            </a:r>
            <a:r>
              <a:rPr lang="nb-NO" baseline="0" dirty="0"/>
              <a:t> </a:t>
            </a:r>
            <a:r>
              <a:rPr lang="nb-NO" baseline="0" dirty="0" err="1"/>
              <a:t>about</a:t>
            </a:r>
            <a:r>
              <a:rPr lang="nb-NO" baseline="0" dirty="0"/>
              <a:t> </a:t>
            </a:r>
            <a:r>
              <a:rPr lang="nb-NO" baseline="0" dirty="0" err="1"/>
              <a:t>requirements</a:t>
            </a:r>
            <a:r>
              <a:rPr lang="nb-NO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/>
              <a:t>- As a </a:t>
            </a:r>
            <a:r>
              <a:rPr lang="nb-NO" baseline="0" dirty="0" err="1"/>
              <a:t>result</a:t>
            </a:r>
            <a:r>
              <a:rPr lang="nb-NO" baseline="0" dirty="0"/>
              <a:t> </a:t>
            </a:r>
            <a:r>
              <a:rPr lang="nb-NO" baseline="0" dirty="0" err="1"/>
              <a:t>we</a:t>
            </a:r>
            <a:r>
              <a:rPr lang="nb-NO" baseline="0" dirty="0"/>
              <a:t> </a:t>
            </a:r>
            <a:r>
              <a:rPr lang="nb-NO" baseline="0" dirty="0" err="1"/>
              <a:t>implemented</a:t>
            </a:r>
            <a:r>
              <a:rPr lang="nb-NO" baseline="0" dirty="0"/>
              <a:t> support for </a:t>
            </a:r>
            <a:r>
              <a:rPr lang="nb-NO" baseline="0" dirty="0" err="1"/>
              <a:t>connectivity</a:t>
            </a:r>
            <a:r>
              <a:rPr lang="nb-NO" baseline="0" dirty="0"/>
              <a:t> data, </a:t>
            </a:r>
            <a:r>
              <a:rPr lang="nb-NO" baseline="0" dirty="0" err="1"/>
              <a:t>hemibrain</a:t>
            </a:r>
            <a:r>
              <a:rPr lang="nb-NO" baseline="0" dirty="0"/>
              <a:t> </a:t>
            </a:r>
            <a:r>
              <a:rPr lang="nb-NO" baseline="0" dirty="0" err="1"/>
              <a:t>sections</a:t>
            </a:r>
            <a:r>
              <a:rPr lang="nb-NO" baseline="0" dirty="0"/>
              <a:t>, </a:t>
            </a:r>
            <a:r>
              <a:rPr lang="nb-NO" baseline="0" dirty="0" err="1"/>
              <a:t>additional</a:t>
            </a:r>
            <a:r>
              <a:rPr lang="nb-NO" baseline="0" dirty="0"/>
              <a:t> </a:t>
            </a:r>
            <a:r>
              <a:rPr lang="nb-NO" baseline="0" dirty="0" err="1"/>
              <a:t>atlases</a:t>
            </a:r>
            <a:r>
              <a:rPr lang="nb-NO" baseline="0" dirty="0"/>
              <a:t>, as </a:t>
            </a:r>
            <a:r>
              <a:rPr lang="nb-NO" baseline="0" dirty="0" err="1"/>
              <a:t>well</a:t>
            </a:r>
            <a:r>
              <a:rPr lang="nb-NO" baseline="0" dirty="0"/>
              <a:t> as </a:t>
            </a:r>
            <a:r>
              <a:rPr lang="nb-NO" baseline="0" dirty="0" err="1"/>
              <a:t>other</a:t>
            </a:r>
            <a:r>
              <a:rPr lang="nb-NO" baseline="0" dirty="0"/>
              <a:t> </a:t>
            </a:r>
            <a:r>
              <a:rPr lang="nb-NO" baseline="0" dirty="0" err="1"/>
              <a:t>features</a:t>
            </a:r>
            <a:r>
              <a:rPr lang="nb-NO" baseline="0" dirty="0"/>
              <a:t> </a:t>
            </a:r>
            <a:r>
              <a:rPr lang="nb-NO" baseline="0" dirty="0" err="1"/>
              <a:t>such</a:t>
            </a:r>
            <a:r>
              <a:rPr lang="nb-NO" baseline="0" dirty="0"/>
              <a:t> as minimum </a:t>
            </a:r>
            <a:r>
              <a:rPr lang="nb-NO" baseline="0" dirty="0" err="1"/>
              <a:t>object</a:t>
            </a:r>
            <a:r>
              <a:rPr lang="nb-NO" baseline="0" dirty="0"/>
              <a:t> </a:t>
            </a:r>
            <a:r>
              <a:rPr lang="nb-NO" baseline="0" dirty="0" err="1"/>
              <a:t>size</a:t>
            </a:r>
            <a:r>
              <a:rPr lang="nb-NO" baseline="0" dirty="0"/>
              <a:t>. 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324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3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baseline="0" dirty="0"/>
              <a:t> it for </a:t>
            </a:r>
            <a:r>
              <a:rPr lang="nb-NO" baseline="0" dirty="0" err="1"/>
              <a:t>the</a:t>
            </a:r>
            <a:r>
              <a:rPr lang="nb-NO" baseline="0" dirty="0"/>
              <a:t> image </a:t>
            </a:r>
            <a:r>
              <a:rPr lang="nb-NO" baseline="0" dirty="0" err="1"/>
              <a:t>preparation</a:t>
            </a:r>
            <a:r>
              <a:rPr lang="nb-NO" baseline="0" dirty="0"/>
              <a:t> </a:t>
            </a:r>
            <a:r>
              <a:rPr lang="nb-NO" baseline="0" dirty="0" err="1"/>
              <a:t>step</a:t>
            </a:r>
            <a:r>
              <a:rPr lang="nb-NO" baseline="0" dirty="0"/>
              <a:t> (</a:t>
            </a:r>
            <a:r>
              <a:rPr lang="nb-NO" baseline="0" dirty="0" err="1"/>
              <a:t>downscale</a:t>
            </a:r>
            <a:r>
              <a:rPr lang="nb-NO" baseline="0" dirty="0"/>
              <a:t>, </a:t>
            </a:r>
            <a:r>
              <a:rPr lang="nb-NO" baseline="0" dirty="0" err="1"/>
              <a:t>rotate</a:t>
            </a:r>
            <a:r>
              <a:rPr lang="nb-NO" baseline="0" dirty="0"/>
              <a:t>, </a:t>
            </a:r>
            <a:r>
              <a:rPr lang="nb-NO" baseline="0" dirty="0" err="1"/>
              <a:t>rename</a:t>
            </a:r>
            <a:r>
              <a:rPr lang="nb-NO" baseline="0" dirty="0"/>
              <a:t>, </a:t>
            </a:r>
            <a:r>
              <a:rPr lang="nb-NO" baseline="0" dirty="0" err="1"/>
              <a:t>etc</a:t>
            </a:r>
            <a:r>
              <a:rPr lang="nb-NO" baseline="0" dirty="0"/>
              <a:t>). </a:t>
            </a:r>
            <a:r>
              <a:rPr lang="nb-NO" baseline="0" dirty="0" err="1"/>
              <a:t>Also</a:t>
            </a:r>
            <a:r>
              <a:rPr lang="nb-NO" baseline="0" dirty="0"/>
              <a:t> </a:t>
            </a:r>
            <a:r>
              <a:rPr lang="nb-NO" baseline="0" dirty="0" err="1"/>
              <a:t>use</a:t>
            </a:r>
            <a:r>
              <a:rPr lang="nb-NO" baseline="0" dirty="0"/>
              <a:t> it for </a:t>
            </a:r>
            <a:r>
              <a:rPr lang="nb-NO" baseline="0" dirty="0" err="1"/>
              <a:t>the</a:t>
            </a:r>
            <a:r>
              <a:rPr lang="nb-NO" baseline="0" dirty="0"/>
              <a:t> spatial </a:t>
            </a:r>
            <a:r>
              <a:rPr lang="nb-NO" baseline="0" dirty="0" err="1"/>
              <a:t>analysis</a:t>
            </a:r>
            <a:r>
              <a:rPr lang="nb-NO" baseline="0" dirty="0"/>
              <a:t> </a:t>
            </a:r>
            <a:r>
              <a:rPr lang="nb-NO" baseline="0" dirty="0" err="1"/>
              <a:t>based</a:t>
            </a:r>
            <a:r>
              <a:rPr lang="nb-NO" baseline="0" dirty="0"/>
              <a:t> </a:t>
            </a:r>
            <a:r>
              <a:rPr lang="nb-NO" baseline="0" dirty="0" err="1"/>
              <a:t>on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results</a:t>
            </a:r>
            <a:r>
              <a:rPr lang="nb-NO" baseline="0" dirty="0"/>
              <a:t> </a:t>
            </a:r>
            <a:r>
              <a:rPr lang="nb-NO" baseline="0" dirty="0" err="1"/>
              <a:t>of</a:t>
            </a:r>
            <a:r>
              <a:rPr lang="nb-NO" baseline="0" dirty="0"/>
              <a:t> </a:t>
            </a:r>
            <a:r>
              <a:rPr lang="nb-NO" baseline="0" dirty="0" err="1"/>
              <a:t>the</a:t>
            </a:r>
            <a:r>
              <a:rPr lang="nb-NO" baseline="0" dirty="0"/>
              <a:t> atlas-</a:t>
            </a:r>
            <a:r>
              <a:rPr lang="nb-NO" baseline="0" dirty="0" err="1"/>
              <a:t>registration</a:t>
            </a:r>
            <a:r>
              <a:rPr lang="nb-NO" baseline="0" dirty="0"/>
              <a:t> and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segmentations</a:t>
            </a:r>
            <a:r>
              <a:rPr lang="nb-NO" baseline="0" dirty="0"/>
              <a:t> from </a:t>
            </a:r>
            <a:r>
              <a:rPr lang="nb-NO" baseline="0" dirty="0" err="1"/>
              <a:t>the</a:t>
            </a:r>
            <a:r>
              <a:rPr lang="nb-NO" baseline="0" dirty="0"/>
              <a:t> </a:t>
            </a:r>
            <a:r>
              <a:rPr lang="nb-NO" baseline="0" dirty="0" err="1"/>
              <a:t>ilastik</a:t>
            </a:r>
            <a:r>
              <a:rPr lang="nb-NO" baseline="0" dirty="0"/>
              <a:t> </a:t>
            </a:r>
            <a:r>
              <a:rPr lang="nb-NO" baseline="0" dirty="0" err="1"/>
              <a:t>software</a:t>
            </a:r>
            <a:r>
              <a:rPr lang="nb-NO" baseline="0" dirty="0"/>
              <a:t>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B5336-F5B9-4628-AC44-620BE1E3A768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817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ntroduction">
    <p:bg>
      <p:bgPr>
        <a:gradFill>
          <a:gsLst>
            <a:gs pos="0">
              <a:srgbClr val="3192A9"/>
            </a:gs>
            <a:gs pos="100000">
              <a:srgbClr val="00000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1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0034503" y="5951513"/>
            <a:ext cx="1800000" cy="3776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64201" y="1556792"/>
            <a:ext cx="9470301" cy="27000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4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GB" dirty="0"/>
              <a:t>Presentation Title</a:t>
            </a:r>
            <a:endParaRPr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564202" y="5645513"/>
            <a:ext cx="9470300" cy="61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 dirty="0"/>
              <a:t>Supplementary information</a:t>
            </a:r>
            <a:endParaRPr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 bwMode="auto">
          <a:xfrm>
            <a:off x="564202" y="4581128"/>
            <a:ext cx="9470300" cy="82391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 lang="en-GB" dirty="0"/>
              <a:t>Presentation Subtitle</a:t>
            </a:r>
            <a:endParaRPr dirty="0"/>
          </a:p>
        </p:txBody>
      </p:sp>
      <p:pic>
        <p:nvPicPr>
          <p:cNvPr id="8" name="Picture 12" descr="Text&#10;&#10;Description automatically generated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315200" y="340725"/>
            <a:ext cx="4588002" cy="7260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D4E4980-8889-37E4-350C-4A0152599C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62000" y="-685800"/>
            <a:ext cx="5562600" cy="28607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oter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hank you">
    <p:bg>
      <p:bgPr>
        <a:gradFill>
          <a:gsLst>
            <a:gs pos="0">
              <a:srgbClr val="3192A9"/>
            </a:gs>
            <a:gs pos="100000">
              <a:srgbClr val="00000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84197" y="7029400"/>
            <a:ext cx="8280000" cy="25200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Thank you</a:t>
            </a:r>
            <a:endParaRPr/>
          </a:p>
        </p:txBody>
      </p:sp>
      <p:graphicFrame>
        <p:nvGraphicFramePr>
          <p:cNvPr id="7" name="Table 8"/>
          <p:cNvGraphicFramePr>
            <a:graphicFrameLocks noGrp="1"/>
          </p:cNvGraphicFramePr>
          <p:nvPr userDrawn="1"/>
        </p:nvGraphicFramePr>
        <p:xfrm>
          <a:off x="564197" y="5276056"/>
          <a:ext cx="7920000" cy="457200"/>
        </p:xfrm>
        <a:graphic>
          <a:graphicData uri="http://schemas.openxmlformats.org/drawingml/2006/table">
            <a:tbl>
              <a:tblPr firstRow="1" bandRow="1"/>
              <a:tblGrid>
                <a:gridCol w="4387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+mj-lt"/>
                          <a:cs typeface="Trebuchet MS"/>
                        </a:rPr>
                        <a:t>www.humanbrainproject.eu</a:t>
                      </a:r>
                      <a:endParaRPr dirty="0"/>
                    </a:p>
                  </a:txBody>
                  <a:tcPr marL="121920" marR="121920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+mj-lt"/>
                          <a:cs typeface="Trebuchet MS"/>
                        </a:rPr>
                        <a:t>www.ebrains.eu</a:t>
                      </a:r>
                      <a:endParaRPr lang="en-GB" sz="2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21920" marR="121920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0000" y="1908000"/>
            <a:ext cx="7920000" cy="252000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en-GB"/>
              <a:t>Thank you</a:t>
            </a: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E8E50F-0495-A9F8-7203-5A3C99B42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-228600" y="-457200"/>
            <a:ext cx="4953000" cy="2547256"/>
          </a:xfrm>
          <a:prstGeom prst="rect">
            <a:avLst/>
          </a:prstGeom>
        </p:spPr>
      </p:pic>
      <p:pic>
        <p:nvPicPr>
          <p:cNvPr id="10" name="Picture 12" descr="Text&#10;&#10;Description automatically generated">
            <a:extLst>
              <a:ext uri="{FF2B5EF4-FFF2-40B4-BE49-F238E27FC236}">
                <a16:creationId xmlns:a16="http://schemas.microsoft.com/office/drawing/2014/main" id="{D5DA0C22-6C46-497C-BA5C-6E7A40786C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391400" y="347443"/>
            <a:ext cx="4588002" cy="726075"/>
          </a:xfrm>
          <a:prstGeom prst="rect">
            <a:avLst/>
          </a:prstGeo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944C8E-E04E-ED93-9223-99D911BEB8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34503" y="5951513"/>
            <a:ext cx="1800000" cy="3776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bullets 1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35360" y="296752"/>
            <a:ext cx="11520000" cy="648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Title</a:t>
            </a:r>
            <a:endParaRPr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47192" y="1010054"/>
            <a:ext cx="11520000" cy="522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  <a:lvl2pPr>
              <a:defRPr sz="2000"/>
            </a:lvl2pPr>
            <a:lvl3pPr>
              <a:defRPr sz="1800"/>
            </a:lvl3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numbers 1 colum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35360" y="296752"/>
            <a:ext cx="11520000" cy="648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Title</a:t>
            </a:r>
            <a:endParaRPr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1011600"/>
            <a:ext cx="11520000" cy="5225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0363" indent="-360363">
              <a:buFont typeface="+mj-lt"/>
              <a:buAutoNum type="arabicParenR"/>
              <a:defRPr/>
            </a:lvl1pPr>
            <a:lvl2pPr marL="720724" indent="-360363">
              <a:buFont typeface="+mj-lt"/>
              <a:buAutoNum type="alphaLcParenR"/>
              <a:defRPr/>
            </a:lvl2pPr>
            <a:lvl3pPr marL="989013" indent="-268288">
              <a:buFont typeface="+mj-lt"/>
              <a:buAutoNum type="romanLcPeriod"/>
              <a:defRPr/>
            </a:lvl3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bullets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336000" y="1011598"/>
            <a:ext cx="5724000" cy="5225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36000" y="295200"/>
            <a:ext cx="11520000" cy="648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>
                <a:solidFill>
                  <a:srgbClr val="3192A9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GB"/>
              <a:t>Slide Title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 bwMode="auto">
          <a:xfrm>
            <a:off x="6132000" y="1011597"/>
            <a:ext cx="5724000" cy="5225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numbers 2 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 bwMode="auto">
          <a:xfrm>
            <a:off x="331013" y="1011600"/>
            <a:ext cx="5724000" cy="5225712"/>
          </a:xfrm>
        </p:spPr>
        <p:txBody>
          <a:bodyPr>
            <a:normAutofit/>
          </a:bodyPr>
          <a:lstStyle>
            <a:lvl1pPr marL="397800" indent="-457200">
              <a:buFont typeface="+mj-lt"/>
              <a:buAutoNum type="arabicParenR"/>
              <a:defRPr sz="2400"/>
            </a:lvl1pPr>
            <a:lvl2pPr marL="745200" indent="-457200">
              <a:buFont typeface="+mj-lt"/>
              <a:buAutoNum type="alphaLcParenR"/>
              <a:defRPr sz="2000"/>
            </a:lvl2pPr>
            <a:lvl3pPr marL="976050" indent="-400050">
              <a:buFont typeface="+mj-lt"/>
              <a:buAutoNum type="romanLcPeriod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36000" y="295200"/>
            <a:ext cx="11520000" cy="648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600">
                <a:solidFill>
                  <a:srgbClr val="3192A9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GB"/>
              <a:t>Slide Title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 bwMode="auto">
          <a:xfrm>
            <a:off x="6136989" y="1011600"/>
            <a:ext cx="5724000" cy="5225712"/>
          </a:xfrm>
        </p:spPr>
        <p:txBody>
          <a:bodyPr>
            <a:normAutofit/>
          </a:bodyPr>
          <a:lstStyle>
            <a:lvl1pPr marL="397800" indent="-457200">
              <a:buFont typeface="+mj-lt"/>
              <a:buAutoNum type="arabicParenR"/>
              <a:defRPr sz="2400"/>
            </a:lvl1pPr>
            <a:lvl2pPr marL="745200" indent="-457200">
              <a:buFont typeface="+mj-lt"/>
              <a:buAutoNum type="alphaLcParenR"/>
              <a:defRPr sz="2000"/>
            </a:lvl2pPr>
            <a:lvl3pPr marL="918900" indent="-342900">
              <a:buFont typeface="+mj-lt"/>
              <a:buAutoNum type="romanLcPeriod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Title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993720"/>
            <a:ext cx="11520000" cy="524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Title</a:t>
            </a:r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324353" y="995144"/>
          <a:ext cx="11517692" cy="4450080"/>
        </p:xfrm>
        <a:graphic>
          <a:graphicData uri="http://schemas.openxmlformats.org/drawingml/2006/table">
            <a:tbl>
              <a:tblPr firstRow="1" bandRow="1">
                <a:tableStyleId>{CDB2B107-36D0-3CB0-35F9-0D271043EBBF}</a:tableStyleId>
              </a:tblPr>
              <a:tblGrid>
                <a:gridCol w="2879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9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9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GB" b="0"/>
                        <a:t>Column 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GB" b="0"/>
                        <a:t>Column 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GB" b="0"/>
                        <a:t>Column 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GB" b="0"/>
                        <a:t>Column 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First 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First 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First 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First line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Second 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Second 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Second line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GB"/>
                        <a:t>Second line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&amp; bulleted list no foo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Title</a:t>
            </a:r>
            <a:endParaRPr/>
          </a:p>
        </p:txBody>
      </p:sp>
      <p:sp>
        <p:nvSpPr>
          <p:cNvPr id="5" name="Rectangle 3"/>
          <p:cNvSpPr/>
          <p:nvPr userDrawn="1"/>
        </p:nvSpPr>
        <p:spPr bwMode="auto">
          <a:xfrm>
            <a:off x="0" y="1124744"/>
            <a:ext cx="12192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6000" y="1011600"/>
            <a:ext cx="11520000" cy="56504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o title bulleted list no foo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6000" y="141823"/>
            <a:ext cx="11520000" cy="65743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pPr lvl="0">
              <a:defRPr/>
            </a:pPr>
            <a:r>
              <a:rPr lang="en-GB"/>
              <a:t>First level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 bwMode="auto">
          <a:xfrm>
            <a:off x="0" y="6318000"/>
            <a:ext cx="12192000" cy="540000"/>
          </a:xfrm>
          <a:prstGeom prst="rect">
            <a:avLst/>
          </a:prstGeom>
          <a:gradFill>
            <a:gsLst>
              <a:gs pos="0">
                <a:srgbClr val="3192A9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335360" y="296752"/>
            <a:ext cx="115200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5360" y="993720"/>
            <a:ext cx="11520000" cy="527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  <p:sp>
        <p:nvSpPr>
          <p:cNvPr id="10" name="Rectangle 19"/>
          <p:cNvSpPr>
            <a:spLocks noChangeAspect="1"/>
          </p:cNvSpPr>
          <p:nvPr userDrawn="1"/>
        </p:nvSpPr>
        <p:spPr bwMode="auto">
          <a:xfrm>
            <a:off x="0" y="-240415"/>
            <a:ext cx="164463" cy="164463"/>
          </a:xfrm>
          <a:prstGeom prst="rect">
            <a:avLst/>
          </a:prstGeom>
          <a:solidFill>
            <a:srgbClr val="319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20"/>
          <p:cNvSpPr>
            <a:spLocks noChangeAspect="1"/>
          </p:cNvSpPr>
          <p:nvPr userDrawn="1"/>
        </p:nvSpPr>
        <p:spPr bwMode="auto">
          <a:xfrm>
            <a:off x="166958" y="-240415"/>
            <a:ext cx="164463" cy="164463"/>
          </a:xfrm>
          <a:prstGeom prst="rect">
            <a:avLst/>
          </a:prstGeom>
          <a:solidFill>
            <a:srgbClr val="00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Rectangle 21"/>
          <p:cNvSpPr>
            <a:spLocks noChangeAspect="1"/>
          </p:cNvSpPr>
          <p:nvPr userDrawn="1"/>
        </p:nvSpPr>
        <p:spPr bwMode="auto">
          <a:xfrm>
            <a:off x="327355" y="-240415"/>
            <a:ext cx="164463" cy="164463"/>
          </a:xfrm>
          <a:prstGeom prst="rect">
            <a:avLst/>
          </a:prstGeom>
          <a:solidFill>
            <a:srgbClr val="004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22"/>
          <p:cNvSpPr>
            <a:spLocks noChangeAspect="1"/>
          </p:cNvSpPr>
          <p:nvPr userDrawn="1"/>
        </p:nvSpPr>
        <p:spPr bwMode="auto">
          <a:xfrm>
            <a:off x="491817" y="-240415"/>
            <a:ext cx="164463" cy="164463"/>
          </a:xfrm>
          <a:prstGeom prst="rect">
            <a:avLst/>
          </a:prstGeom>
          <a:solidFill>
            <a:srgbClr val="EC0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Rectangle 23"/>
          <p:cNvSpPr>
            <a:spLocks noChangeAspect="1"/>
          </p:cNvSpPr>
          <p:nvPr userDrawn="1"/>
        </p:nvSpPr>
        <p:spPr bwMode="auto">
          <a:xfrm>
            <a:off x="647344" y="-240415"/>
            <a:ext cx="164463" cy="164463"/>
          </a:xfrm>
          <a:prstGeom prst="rect">
            <a:avLst/>
          </a:prstGeom>
          <a:solidFill>
            <a:srgbClr val="FFC7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6" name="Picture 14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13"/>
          <a:stretch/>
        </p:blipFill>
        <p:spPr bwMode="auto">
          <a:xfrm>
            <a:off x="10287000" y="6422078"/>
            <a:ext cx="1800000" cy="37762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8EF040E-75B0-C75D-BFB5-2EBB4AAB83E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 bwMode="auto">
          <a:xfrm>
            <a:off x="-275439" y="5929345"/>
            <a:ext cx="2561439" cy="13173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eaLnBrk="1" hangingPunct="1">
        <a:lnSpc>
          <a:spcPct val="100000"/>
        </a:lnSpc>
        <a:spcBef>
          <a:spcPts val="0"/>
        </a:spcBef>
        <a:buNone/>
        <a:defRPr sz="3600">
          <a:solidFill>
            <a:srgbClr val="3192A9"/>
          </a:solidFill>
          <a:latin typeface="Arial"/>
          <a:ea typeface="+mj-ea"/>
          <a:cs typeface="Arial"/>
        </a:defRPr>
      </a:lvl1pPr>
    </p:titleStyle>
    <p:bodyStyle>
      <a:lvl1pPr marL="228600" indent="-288000" algn="l" defTabSz="914400" ea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1pPr>
      <a:lvl2pPr marL="576000" indent="-288000" algn="l" defTabSz="914400" ea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/>
        <a:buChar char="•"/>
        <a:defRPr sz="2000">
          <a:solidFill>
            <a:srgbClr val="3192A9"/>
          </a:solidFill>
          <a:latin typeface="Arial"/>
          <a:ea typeface="+mn-ea"/>
          <a:cs typeface="Arial"/>
        </a:defRPr>
      </a:lvl2pPr>
      <a:lvl3pPr marL="864000" indent="-288000" algn="l" defTabSz="914400" ea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/>
        <a:buChar char="o"/>
        <a:defRPr sz="18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eaLnBrk="1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eaLnBrk="1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18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hyperlink" Target="https://ebrains.eu/service/quint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89/fninf.2020.00037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853C-E255-2D0E-DF8D-86A4BCBEC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201" y="1556792"/>
            <a:ext cx="9875199" cy="2700000"/>
          </a:xfrm>
        </p:spPr>
        <p:txBody>
          <a:bodyPr>
            <a:normAutofit/>
          </a:bodyPr>
          <a:lstStyle/>
          <a:p>
            <a:r>
              <a:rPr lang="en-US" sz="3600" dirty="0"/>
              <a:t>Automated atlas-based analysis of </a:t>
            </a:r>
            <a:br>
              <a:rPr lang="en-US" sz="3600" dirty="0"/>
            </a:br>
            <a:r>
              <a:rPr lang="en-US" sz="3600" dirty="0"/>
              <a:t>histological section images from rodent models of normal and diseased brains</a:t>
            </a:r>
            <a:endParaRPr lang="nb-N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7ABF3-D838-31FA-3D5E-85BB30990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dirty="0"/>
              <a:t>PhD defence</a:t>
            </a:r>
          </a:p>
          <a:p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9B79C-AB8F-C630-95FA-B7510AD8D30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4202" y="4419600"/>
            <a:ext cx="9470300" cy="985440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GB" sz="2800" dirty="0"/>
              <a:t>Sharon Yates</a:t>
            </a:r>
          </a:p>
          <a:p>
            <a:pPr>
              <a:defRPr/>
            </a:pPr>
            <a:r>
              <a:rPr lang="en-GB" sz="2800" dirty="0"/>
              <a:t>Institute of Basic Medical Sciences </a:t>
            </a:r>
          </a:p>
          <a:p>
            <a:pPr>
              <a:defRPr/>
            </a:pPr>
            <a:r>
              <a:rPr lang="en-GB" sz="2800" dirty="0"/>
              <a:t>University of Oslo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57472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F4CD481-D619-B730-7003-17C3FE03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96752"/>
            <a:ext cx="11520000" cy="648000"/>
          </a:xfrm>
        </p:spPr>
        <p:txBody>
          <a:bodyPr/>
          <a:lstStyle/>
          <a:p>
            <a:r>
              <a:rPr lang="nb-NO" dirty="0"/>
              <a:t>Paper 2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CCE10B4-7952-E720-FD5E-F76E8F81E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28" y="2741710"/>
            <a:ext cx="1807796" cy="2095330"/>
          </a:xfrm>
          <a:solidFill>
            <a:schemeClr val="bg1"/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b-NO" sz="2400" dirty="0"/>
              <a:t>Support for: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400" dirty="0"/>
              <a:t>Connectivity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400" dirty="0" err="1"/>
              <a:t>Hemibrain</a:t>
            </a:r>
            <a:r>
              <a:rPr lang="nb-NO" sz="2400" dirty="0"/>
              <a:t> </a:t>
            </a:r>
            <a:r>
              <a:rPr lang="nb-NO" sz="2400" dirty="0" err="1"/>
              <a:t>sections</a:t>
            </a:r>
            <a:endParaRPr lang="nb-NO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400" dirty="0" err="1"/>
              <a:t>Additional</a:t>
            </a:r>
            <a:r>
              <a:rPr lang="nb-NO" sz="2400" dirty="0"/>
              <a:t> </a:t>
            </a:r>
            <a:r>
              <a:rPr lang="nb-NO" sz="2400" dirty="0" err="1"/>
              <a:t>atlases</a:t>
            </a:r>
            <a:endParaRPr lang="nb-NO" sz="2400" dirty="0"/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endParaRPr lang="nb-NO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565AC5-EA52-E359-7DDD-B5A0A0249056}"/>
              </a:ext>
            </a:extLst>
          </p:cNvPr>
          <p:cNvSpPr txBox="1"/>
          <p:nvPr/>
        </p:nvSpPr>
        <p:spPr>
          <a:xfrm>
            <a:off x="2438400" y="329707"/>
            <a:ext cx="92322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Nutil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A Pre- and Post-processing Toolbox for Histological Rodent Brain Section Images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D0164E-7562-9225-E875-DB4530ED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9" y="5532675"/>
            <a:ext cx="2489621" cy="6109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0B5609-35D4-87D8-7F17-39292F3C1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304" y="5579115"/>
            <a:ext cx="2057400" cy="6762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790277-EA3D-5275-4C21-2024A2DA8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435246"/>
            <a:ext cx="7460739" cy="416068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92A2644-988E-E18B-1927-6782C461669E}"/>
              </a:ext>
            </a:extLst>
          </p:cNvPr>
          <p:cNvGrpSpPr/>
          <p:nvPr/>
        </p:nvGrpSpPr>
        <p:grpSpPr>
          <a:xfrm>
            <a:off x="9443265" y="2619569"/>
            <a:ext cx="2338721" cy="1266631"/>
            <a:chOff x="9480376" y="2455728"/>
            <a:chExt cx="3586587" cy="2021701"/>
          </a:xfrm>
        </p:grpSpPr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50F753CA-E56D-143A-70FB-261F55EE1B80}"/>
                </a:ext>
              </a:extLst>
            </p:cNvPr>
            <p:cNvSpPr/>
            <p:nvPr/>
          </p:nvSpPr>
          <p:spPr>
            <a:xfrm>
              <a:off x="9480376" y="2965262"/>
              <a:ext cx="432047" cy="1512167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7AFD6F9-E58B-3732-5652-C69752767493}"/>
                </a:ext>
              </a:extLst>
            </p:cNvPr>
            <p:cNvGrpSpPr/>
            <p:nvPr/>
          </p:nvGrpSpPr>
          <p:grpSpPr>
            <a:xfrm>
              <a:off x="9874281" y="2455728"/>
              <a:ext cx="3192682" cy="1547986"/>
              <a:chOff x="9874281" y="2455728"/>
              <a:chExt cx="3192682" cy="1547986"/>
            </a:xfrm>
          </p:grpSpPr>
          <p:sp>
            <p:nvSpPr>
              <p:cNvPr id="53" name="Rounded Rectangle 23">
                <a:extLst>
                  <a:ext uri="{FF2B5EF4-FFF2-40B4-BE49-F238E27FC236}">
                    <a16:creationId xmlns:a16="http://schemas.microsoft.com/office/drawing/2014/main" id="{44C8C2A5-54C8-F883-4E3E-4615A8635B9B}"/>
                  </a:ext>
                </a:extLst>
              </p:cNvPr>
              <p:cNvSpPr/>
              <p:nvPr/>
            </p:nvSpPr>
            <p:spPr>
              <a:xfrm>
                <a:off x="9874281" y="2455728"/>
                <a:ext cx="3192682" cy="1547986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AFCB5B-FAF8-944C-46D2-AC0D85FD0290}"/>
                  </a:ext>
                </a:extLst>
              </p:cNvPr>
              <p:cNvSpPr txBox="1"/>
              <p:nvPr/>
            </p:nvSpPr>
            <p:spPr>
              <a:xfrm>
                <a:off x="10037095" y="2531434"/>
                <a:ext cx="2908676" cy="1326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err="1"/>
                  <a:t>Navigate</a:t>
                </a:r>
                <a:r>
                  <a:rPr lang="nb-NO" sz="1200" dirty="0"/>
                  <a:t> to:</a:t>
                </a:r>
              </a:p>
              <a:p>
                <a:pPr marL="342900" indent="-342900">
                  <a:buAutoNum type="arabicPeriod"/>
                </a:pPr>
                <a:r>
                  <a:rPr lang="nb-NO" sz="1200" dirty="0" err="1"/>
                  <a:t>Segmentation</a:t>
                </a:r>
                <a:r>
                  <a:rPr lang="nb-NO" sz="1200" dirty="0"/>
                  <a:t> folder</a:t>
                </a:r>
              </a:p>
              <a:p>
                <a:pPr marL="342900" indent="-342900">
                  <a:buAutoNum type="arabicPeriod"/>
                </a:pPr>
                <a:r>
                  <a:rPr lang="nb-NO" sz="1200" dirty="0"/>
                  <a:t>Atlas </a:t>
                </a:r>
                <a:r>
                  <a:rPr lang="nb-NO" sz="1200" dirty="0" err="1"/>
                  <a:t>map</a:t>
                </a:r>
                <a:r>
                  <a:rPr lang="nb-NO" sz="1200" dirty="0"/>
                  <a:t> folder</a:t>
                </a:r>
              </a:p>
              <a:p>
                <a:pPr marL="342900" indent="-342900">
                  <a:buAutoNum type="arabicPeriod"/>
                </a:pPr>
                <a:r>
                  <a:rPr lang="nb-NO" sz="1200" dirty="0"/>
                  <a:t>Output folder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73506C-72F6-BED0-4779-50C75DFC8DFF}"/>
              </a:ext>
            </a:extLst>
          </p:cNvPr>
          <p:cNvGrpSpPr/>
          <p:nvPr/>
        </p:nvGrpSpPr>
        <p:grpSpPr>
          <a:xfrm>
            <a:off x="8686800" y="4056011"/>
            <a:ext cx="3124200" cy="820789"/>
            <a:chOff x="8237646" y="4207150"/>
            <a:chExt cx="4791172" cy="1310082"/>
          </a:xfrm>
        </p:grpSpPr>
        <p:sp>
          <p:nvSpPr>
            <p:cNvPr id="47" name="Rounded Rectangle 17">
              <a:extLst>
                <a:ext uri="{FF2B5EF4-FFF2-40B4-BE49-F238E27FC236}">
                  <a16:creationId xmlns:a16="http://schemas.microsoft.com/office/drawing/2014/main" id="{B446F088-A149-0ED7-F590-B23AEE7F289C}"/>
                </a:ext>
              </a:extLst>
            </p:cNvPr>
            <p:cNvSpPr/>
            <p:nvPr/>
          </p:nvSpPr>
          <p:spPr>
            <a:xfrm>
              <a:off x="9874280" y="4207150"/>
              <a:ext cx="3154538" cy="131008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8FD374E-683D-E4EA-D6BF-CFA3E7645526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8237646" y="4560143"/>
              <a:ext cx="1636634" cy="302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F30713-E2F1-8F82-76C9-02826D9F1B1A}"/>
                </a:ext>
              </a:extLst>
            </p:cNvPr>
            <p:cNvSpPr txBox="1"/>
            <p:nvPr/>
          </p:nvSpPr>
          <p:spPr>
            <a:xfrm>
              <a:off x="9970907" y="4326109"/>
              <a:ext cx="1908212" cy="83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Objects to </a:t>
              </a:r>
              <a:r>
                <a:rPr lang="nb-NO" sz="1400" dirty="0" err="1"/>
                <a:t>quantify</a:t>
              </a:r>
              <a:endParaRPr lang="nb-NO" sz="1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4739D0-6508-6BC4-9351-EEDE060B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20637" y="4444119"/>
              <a:ext cx="901905" cy="83614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9382FA-9339-79FC-AA6F-5DF5ECE03F74}"/>
              </a:ext>
            </a:extLst>
          </p:cNvPr>
          <p:cNvGrpSpPr/>
          <p:nvPr/>
        </p:nvGrpSpPr>
        <p:grpSpPr>
          <a:xfrm>
            <a:off x="8530250" y="1964599"/>
            <a:ext cx="3251736" cy="1312001"/>
            <a:chOff x="8080206" y="1365443"/>
            <a:chExt cx="4986757" cy="2094117"/>
          </a:xfrm>
        </p:grpSpPr>
        <p:sp>
          <p:nvSpPr>
            <p:cNvPr id="44" name="Rounded Rectangle 14">
              <a:extLst>
                <a:ext uri="{FF2B5EF4-FFF2-40B4-BE49-F238E27FC236}">
                  <a16:creationId xmlns:a16="http://schemas.microsoft.com/office/drawing/2014/main" id="{D0579E53-5C66-8AC4-8B9E-5BEF6F0F4D57}"/>
                </a:ext>
              </a:extLst>
            </p:cNvPr>
            <p:cNvSpPr/>
            <p:nvPr/>
          </p:nvSpPr>
          <p:spPr>
            <a:xfrm>
              <a:off x="9885681" y="1365443"/>
              <a:ext cx="3181282" cy="82016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CE4077-056E-267B-0285-248FBD22760D}"/>
                </a:ext>
              </a:extLst>
            </p:cNvPr>
            <p:cNvCxnSpPr>
              <a:endCxn id="46" idx="1"/>
            </p:cNvCxnSpPr>
            <p:nvPr/>
          </p:nvCxnSpPr>
          <p:spPr>
            <a:xfrm flipV="1">
              <a:off x="8080206" y="1723775"/>
              <a:ext cx="1759231" cy="1735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1D1341-8C4D-9AE6-52D9-8611060755B1}"/>
                </a:ext>
              </a:extLst>
            </p:cNvPr>
            <p:cNvSpPr txBox="1"/>
            <p:nvPr/>
          </p:nvSpPr>
          <p:spPr>
            <a:xfrm>
              <a:off x="9839437" y="1478149"/>
              <a:ext cx="3166075" cy="491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Select Reference Atlas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26479D-1683-D8F5-2BBE-DFA810B8283F}"/>
              </a:ext>
            </a:extLst>
          </p:cNvPr>
          <p:cNvGrpSpPr/>
          <p:nvPr/>
        </p:nvGrpSpPr>
        <p:grpSpPr>
          <a:xfrm>
            <a:off x="8686800" y="4482012"/>
            <a:ext cx="3200400" cy="1080587"/>
            <a:chOff x="8273514" y="4759705"/>
            <a:chExt cx="4908031" cy="1724752"/>
          </a:xfrm>
        </p:grpSpPr>
        <p:sp>
          <p:nvSpPr>
            <p:cNvPr id="41" name="Rounded Rectangle 11">
              <a:extLst>
                <a:ext uri="{FF2B5EF4-FFF2-40B4-BE49-F238E27FC236}">
                  <a16:creationId xmlns:a16="http://schemas.microsoft.com/office/drawing/2014/main" id="{AC372E33-4ABD-DDCC-971D-D2E7AA38C077}"/>
                </a:ext>
              </a:extLst>
            </p:cNvPr>
            <p:cNvSpPr/>
            <p:nvPr/>
          </p:nvSpPr>
          <p:spPr>
            <a:xfrm>
              <a:off x="9912424" y="5733255"/>
              <a:ext cx="3154540" cy="751202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A68F3EC-4343-6E12-8AD8-C0CD204740B4}"/>
                </a:ext>
              </a:extLst>
            </p:cNvPr>
            <p:cNvCxnSpPr>
              <a:cxnSpLocks/>
            </p:cNvCxnSpPr>
            <p:nvPr/>
          </p:nvCxnSpPr>
          <p:spPr>
            <a:xfrm>
              <a:off x="8273514" y="4759705"/>
              <a:ext cx="1638910" cy="1087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75878A-2641-268A-453C-56F92DD68CCC}"/>
                </a:ext>
              </a:extLst>
            </p:cNvPr>
            <p:cNvSpPr txBox="1"/>
            <p:nvPr/>
          </p:nvSpPr>
          <p:spPr>
            <a:xfrm>
              <a:off x="10015473" y="5803788"/>
              <a:ext cx="3166072" cy="491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Small or </a:t>
              </a:r>
              <a:r>
                <a:rPr lang="nb-NO" sz="1400" dirty="0" err="1"/>
                <a:t>big</a:t>
              </a:r>
              <a:r>
                <a:rPr lang="nb-NO" sz="1400" dirty="0"/>
                <a:t> </a:t>
              </a:r>
              <a:r>
                <a:rPr lang="nb-NO" sz="1400" dirty="0" err="1"/>
                <a:t>objects</a:t>
              </a:r>
              <a:r>
                <a:rPr lang="nb-NO" sz="1400" dirty="0"/>
                <a:t>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87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6C59-FADA-2318-241C-1F623D01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Paper 2 </a:t>
            </a:r>
            <a:r>
              <a:rPr lang="nb-NO" dirty="0" err="1"/>
              <a:t>results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0E715-427C-DC9C-0823-67BCEC628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Focus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validation</a:t>
            </a:r>
            <a:endParaRPr lang="nb-NO" dirty="0"/>
          </a:p>
          <a:p>
            <a:r>
              <a:rPr lang="nb-NO" dirty="0"/>
              <a:t>First </a:t>
            </a:r>
            <a:r>
              <a:rPr lang="nb-NO" dirty="0" err="1"/>
              <a:t>ground</a:t>
            </a:r>
            <a:r>
              <a:rPr lang="nb-NO" dirty="0"/>
              <a:t> </a:t>
            </a:r>
            <a:r>
              <a:rPr lang="nb-NO" dirty="0" err="1"/>
              <a:t>truth</a:t>
            </a:r>
            <a:r>
              <a:rPr lang="nb-NO" dirty="0"/>
              <a:t> </a:t>
            </a:r>
            <a:r>
              <a:rPr lang="nb-NO" dirty="0" err="1"/>
              <a:t>dataset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709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A44F-8282-A68A-5855-DEB14D30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Paper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B604-90F1-6DB4-B074-A6D372E4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Incorporate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software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workflow</a:t>
            </a:r>
            <a:endParaRPr lang="nb-NO" dirty="0"/>
          </a:p>
          <a:p>
            <a:r>
              <a:rPr lang="nb-NO" dirty="0" err="1"/>
              <a:t>VisuAlign</a:t>
            </a:r>
            <a:r>
              <a:rPr lang="nb-NO" dirty="0"/>
              <a:t> and </a:t>
            </a:r>
            <a:r>
              <a:rPr lang="nb-NO" dirty="0" err="1"/>
              <a:t>QCAlign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7DA17-284D-8EAA-367F-B4D09A0A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371600"/>
            <a:ext cx="3491088" cy="345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5941-D4EA-DFE5-6AF9-FE68B7CC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Paper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33B67-A81F-1DA5-F6A7-01C69B24E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267" y="515007"/>
            <a:ext cx="11520000" cy="5227258"/>
          </a:xfrm>
        </p:spPr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3ABE7-B916-B7D5-2A40-E1426A3E39CD}"/>
              </a:ext>
            </a:extLst>
          </p:cNvPr>
          <p:cNvSpPr/>
          <p:nvPr/>
        </p:nvSpPr>
        <p:spPr>
          <a:xfrm>
            <a:off x="8153400" y="5960313"/>
            <a:ext cx="3818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Gurdon et al, 2023. DOI: </a:t>
            </a:r>
            <a:r>
              <a:rPr lang="nb-NO" sz="1200" dirty="0"/>
              <a:t>10.1101/2023.02.27.530226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EAA83-F241-769F-BCDB-5781B38473E2}"/>
              </a:ext>
            </a:extLst>
          </p:cNvPr>
          <p:cNvSpPr txBox="1"/>
          <p:nvPr/>
        </p:nvSpPr>
        <p:spPr>
          <a:xfrm>
            <a:off x="609600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1. Screen </a:t>
            </a:r>
            <a:r>
              <a:rPr lang="nb-NO" dirty="0" err="1"/>
              <a:t>sections</a:t>
            </a:r>
            <a:r>
              <a:rPr lang="nb-NO" dirty="0"/>
              <a:t> for </a:t>
            </a:r>
            <a:r>
              <a:rPr lang="nb-NO" dirty="0" err="1"/>
              <a:t>damage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2A76B-BEA8-68A1-80A0-E27C35040F7D}"/>
              </a:ext>
            </a:extLst>
          </p:cNvPr>
          <p:cNvSpPr txBox="1"/>
          <p:nvPr/>
        </p:nvSpPr>
        <p:spPr>
          <a:xfrm>
            <a:off x="4419600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2.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customized</a:t>
            </a:r>
            <a:r>
              <a:rPr lang="nb-NO" dirty="0"/>
              <a:t>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513EC-350D-4C59-2A15-EF54A036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92" y="2493505"/>
            <a:ext cx="2395809" cy="23039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53167-0F1D-60F7-2E31-210079E0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82884"/>
            <a:ext cx="3533746" cy="22815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DF65B-9B8C-11D5-E0F1-4B4C4565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37" y="2485106"/>
            <a:ext cx="2590800" cy="1350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2D13E-532A-925A-70B7-D88166D03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37" y="4174907"/>
            <a:ext cx="2585930" cy="1349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2FE175-05CB-69B2-A455-4F9D22E10ABB}"/>
              </a:ext>
            </a:extLst>
          </p:cNvPr>
          <p:cNvSpPr txBox="1"/>
          <p:nvPr/>
        </p:nvSpPr>
        <p:spPr>
          <a:xfrm>
            <a:off x="8710246" y="2216506"/>
            <a:ext cx="167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QuickNII</a:t>
            </a:r>
            <a:r>
              <a:rPr lang="nb-NO" sz="1200" dirty="0"/>
              <a:t> </a:t>
            </a:r>
            <a:r>
              <a:rPr lang="nb-NO" sz="1200" dirty="0" err="1"/>
              <a:t>only</a:t>
            </a:r>
            <a:endParaRPr lang="nb-NO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36FDC-01B8-DE7B-3739-41CAA32E8666}"/>
              </a:ext>
            </a:extLst>
          </p:cNvPr>
          <p:cNvSpPr txBox="1"/>
          <p:nvPr/>
        </p:nvSpPr>
        <p:spPr>
          <a:xfrm>
            <a:off x="8710246" y="3914706"/>
            <a:ext cx="20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QuickNII</a:t>
            </a:r>
            <a:r>
              <a:rPr lang="nb-NO" sz="1200" dirty="0"/>
              <a:t> and </a:t>
            </a:r>
            <a:r>
              <a:rPr lang="nb-NO" sz="1200" dirty="0" err="1"/>
              <a:t>VisuAlign</a:t>
            </a:r>
            <a:endParaRPr lang="nb-NO" sz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65184B-88F0-4052-3271-3DBA555EB0E0}"/>
              </a:ext>
            </a:extLst>
          </p:cNvPr>
          <p:cNvGrpSpPr/>
          <p:nvPr/>
        </p:nvGrpSpPr>
        <p:grpSpPr>
          <a:xfrm>
            <a:off x="347192" y="4082773"/>
            <a:ext cx="4148608" cy="1701990"/>
            <a:chOff x="347192" y="4082773"/>
            <a:chExt cx="4148608" cy="170199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30FEB0-B50C-866B-50A6-E50B6C86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92" y="4082773"/>
              <a:ext cx="3649241" cy="136379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7327BA-D1E8-7B08-AC2D-F53EC8045DB0}"/>
                </a:ext>
              </a:extLst>
            </p:cNvPr>
            <p:cNvCxnSpPr/>
            <p:nvPr/>
          </p:nvCxnSpPr>
          <p:spPr>
            <a:xfrm>
              <a:off x="685800" y="5524217"/>
              <a:ext cx="32766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8B8C7C-D360-1DAC-2EB8-7A499CB8A20E}"/>
                </a:ext>
              </a:extLst>
            </p:cNvPr>
            <p:cNvSpPr txBox="1"/>
            <p:nvPr/>
          </p:nvSpPr>
          <p:spPr>
            <a:xfrm>
              <a:off x="576385" y="5533552"/>
              <a:ext cx="16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err="1"/>
                <a:t>Anterior</a:t>
              </a:r>
              <a:r>
                <a:rPr lang="nb-NO" sz="1000" dirty="0"/>
                <a:t> </a:t>
              </a:r>
              <a:r>
                <a:rPr lang="nb-NO" sz="1000" dirty="0" err="1"/>
                <a:t>sections</a:t>
              </a:r>
              <a:endParaRPr lang="nb-NO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70FB4C-737B-BE69-9414-7997BFE723E3}"/>
                </a:ext>
              </a:extLst>
            </p:cNvPr>
            <p:cNvSpPr txBox="1"/>
            <p:nvPr/>
          </p:nvSpPr>
          <p:spPr>
            <a:xfrm>
              <a:off x="2895600" y="5538542"/>
              <a:ext cx="16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err="1"/>
                <a:t>Posterior</a:t>
              </a:r>
              <a:r>
                <a:rPr lang="nb-NO" sz="1000" dirty="0"/>
                <a:t> </a:t>
              </a:r>
              <a:r>
                <a:rPr lang="nb-NO" sz="1000" dirty="0" err="1"/>
                <a:t>sections</a:t>
              </a:r>
              <a:endParaRPr lang="nb-NO" sz="1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2D9F725-3F28-08E9-545F-D4CFBECE7BAF}"/>
              </a:ext>
            </a:extLst>
          </p:cNvPr>
          <p:cNvSpPr txBox="1"/>
          <p:nvPr/>
        </p:nvSpPr>
        <p:spPr>
          <a:xfrm>
            <a:off x="8143396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3. </a:t>
            </a:r>
            <a:r>
              <a:rPr lang="nb-NO" dirty="0" err="1"/>
              <a:t>Evaluate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atlas-</a:t>
            </a:r>
            <a:r>
              <a:rPr lang="nb-NO" dirty="0" err="1"/>
              <a:t>registration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10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C914-2437-7109-E2F8-35110829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Paper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08888-FFCB-464D-88DF-3B317B0D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228BC2-B304-2D0E-FA6A-15D6A6D17C6C}"/>
              </a:ext>
            </a:extLst>
          </p:cNvPr>
          <p:cNvGrpSpPr/>
          <p:nvPr/>
        </p:nvGrpSpPr>
        <p:grpSpPr>
          <a:xfrm>
            <a:off x="2971800" y="887240"/>
            <a:ext cx="9226862" cy="5346454"/>
            <a:chOff x="2971800" y="887240"/>
            <a:chExt cx="9226862" cy="5346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2E112F-80CB-9DDC-CEE1-86079F4FE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1800" y="1278576"/>
              <a:ext cx="8924925" cy="49551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7CC94-F298-4405-9122-18F786BF503C}"/>
                </a:ext>
              </a:extLst>
            </p:cNvPr>
            <p:cNvSpPr txBox="1"/>
            <p:nvPr/>
          </p:nvSpPr>
          <p:spPr>
            <a:xfrm>
              <a:off x="4648200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Neurons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EAFB54-0542-D85C-879A-0915EE4F1824}"/>
                </a:ext>
              </a:extLst>
            </p:cNvPr>
            <p:cNvSpPr txBox="1"/>
            <p:nvPr/>
          </p:nvSpPr>
          <p:spPr>
            <a:xfrm>
              <a:off x="6561194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/>
                <a:t>Astrocytes</a:t>
              </a:r>
              <a:endParaRPr lang="nb-NO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363C87-9B35-5DCA-1B0E-43F2C40813AA}"/>
                </a:ext>
              </a:extLst>
            </p:cNvPr>
            <p:cNvSpPr txBox="1"/>
            <p:nvPr/>
          </p:nvSpPr>
          <p:spPr>
            <a:xfrm>
              <a:off x="8474188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/>
                <a:t>Microglia</a:t>
              </a:r>
              <a:endParaRPr lang="nb-NO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87C212-BAA5-4240-A56C-BDCA96E686F1}"/>
                </a:ext>
              </a:extLst>
            </p:cNvPr>
            <p:cNvSpPr txBox="1"/>
            <p:nvPr/>
          </p:nvSpPr>
          <p:spPr>
            <a:xfrm>
              <a:off x="10336425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Beta-</a:t>
              </a:r>
              <a:r>
                <a:rPr lang="nb-NO" dirty="0" err="1"/>
                <a:t>amyloid</a:t>
              </a:r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1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15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9601200" y="1914149"/>
            <a:ext cx="2254160" cy="3115051"/>
            <a:chOff x="9429509" y="762000"/>
            <a:chExt cx="2425851" cy="33436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509" y="762000"/>
              <a:ext cx="2425851" cy="16137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9509" y="2375734"/>
              <a:ext cx="2425851" cy="1729917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448800" y="5178623"/>
            <a:ext cx="1989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ebrains.eu/service/</a:t>
            </a:r>
            <a:r>
              <a:rPr lang="nb-NO" u="sng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quint</a:t>
            </a:r>
            <a:endParaRPr lang="nb-NO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752600"/>
            <a:ext cx="8955452" cy="3569965"/>
          </a:xfrm>
          <a:prstGeom prst="rect">
            <a:avLst/>
          </a:prstGeom>
        </p:spPr>
      </p:pic>
      <p:sp>
        <p:nvSpPr>
          <p:cNvPr id="14" name="Tittel 1"/>
          <p:cNvSpPr txBox="1">
            <a:spLocks/>
          </p:cNvSpPr>
          <p:nvPr/>
        </p:nvSpPr>
        <p:spPr bwMode="auto">
          <a:xfrm>
            <a:off x="335360" y="296752"/>
            <a:ext cx="115200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eaLnBrk="1" hangingPunct="1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rgbClr val="3192A9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nb-NO" dirty="0"/>
              <a:t>QUINT </a:t>
            </a:r>
            <a:r>
              <a:rPr lang="nb-NO" dirty="0" err="1"/>
              <a:t>workflow</a:t>
            </a:r>
            <a:r>
              <a:rPr lang="nb-NO" dirty="0"/>
              <a:t> for spatial </a:t>
            </a:r>
            <a:r>
              <a:rPr lang="nb-NO" dirty="0" err="1"/>
              <a:t>analysis</a:t>
            </a:r>
            <a:endParaRPr lang="nb-NO" dirty="0"/>
          </a:p>
        </p:txBody>
      </p:sp>
      <p:sp>
        <p:nvSpPr>
          <p:cNvPr id="15" name="Rectangle 14"/>
          <p:cNvSpPr/>
          <p:nvPr/>
        </p:nvSpPr>
        <p:spPr>
          <a:xfrm>
            <a:off x="3048000" y="5943600"/>
            <a:ext cx="3478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Yates et al, 2020. DOI:</a:t>
            </a:r>
            <a:r>
              <a:rPr lang="nb-NO" sz="1200" dirty="0"/>
              <a:t>10.3389/fninf.2019.00075</a:t>
            </a:r>
          </a:p>
        </p:txBody>
      </p:sp>
    </p:spTree>
    <p:extLst>
      <p:ext uri="{BB962C8B-B14F-4D97-AF65-F5344CB8AC3E}">
        <p14:creationId xmlns:p14="http://schemas.microsoft.com/office/powerpoint/2010/main" val="381721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Nutil</a:t>
            </a:r>
            <a:r>
              <a:rPr lang="nb-NO" dirty="0"/>
              <a:t> </a:t>
            </a:r>
            <a:r>
              <a:rPr lang="nb-NO" dirty="0" err="1"/>
              <a:t>software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16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7192" y="1010054"/>
            <a:ext cx="11520000" cy="1422529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The </a:t>
            </a:r>
            <a:r>
              <a:rPr lang="nb-NO" dirty="0" err="1"/>
              <a:t>Nutil</a:t>
            </a:r>
            <a:r>
              <a:rPr lang="nb-NO" dirty="0"/>
              <a:t> </a:t>
            </a:r>
            <a:r>
              <a:rPr lang="nb-NO" dirty="0" err="1"/>
              <a:t>software</a:t>
            </a:r>
            <a:r>
              <a:rPr lang="nb-NO" dirty="0"/>
              <a:t> is a pre- and post-</a:t>
            </a:r>
            <a:r>
              <a:rPr lang="nb-NO" dirty="0" err="1"/>
              <a:t>processing</a:t>
            </a:r>
            <a:r>
              <a:rPr lang="nb-NO" dirty="0"/>
              <a:t> </a:t>
            </a:r>
            <a:r>
              <a:rPr lang="nb-NO" dirty="0" err="1"/>
              <a:t>toolbox</a:t>
            </a:r>
            <a:r>
              <a:rPr lang="nb-NO" dirty="0"/>
              <a:t> for </a:t>
            </a:r>
            <a:r>
              <a:rPr lang="nb-NO" dirty="0" err="1"/>
              <a:t>histological</a:t>
            </a:r>
            <a:r>
              <a:rPr lang="nb-NO" dirty="0"/>
              <a:t> images </a:t>
            </a:r>
          </a:p>
          <a:p>
            <a:r>
              <a:rPr lang="nb-NO" sz="2000" i="1" dirty="0" err="1"/>
              <a:t>Transform</a:t>
            </a:r>
            <a:r>
              <a:rPr lang="nb-NO" sz="2000" dirty="0"/>
              <a:t> for image </a:t>
            </a:r>
            <a:r>
              <a:rPr lang="nb-NO" sz="2000" dirty="0" err="1"/>
              <a:t>preparation</a:t>
            </a:r>
            <a:r>
              <a:rPr lang="nb-NO" sz="2000" dirty="0"/>
              <a:t> </a:t>
            </a:r>
            <a:r>
              <a:rPr lang="nb-NO" sz="1600" dirty="0"/>
              <a:t>(</a:t>
            </a:r>
            <a:r>
              <a:rPr lang="nb-NO" sz="1600" dirty="0" err="1"/>
              <a:t>downscale</a:t>
            </a:r>
            <a:r>
              <a:rPr lang="nb-NO" sz="1600" dirty="0"/>
              <a:t>, </a:t>
            </a:r>
            <a:r>
              <a:rPr lang="nb-NO" sz="1600" dirty="0" err="1"/>
              <a:t>rotate</a:t>
            </a:r>
            <a:r>
              <a:rPr lang="nb-NO" sz="1600" dirty="0"/>
              <a:t>, </a:t>
            </a:r>
            <a:r>
              <a:rPr lang="nb-NO" sz="1600" dirty="0" err="1"/>
              <a:t>rename</a:t>
            </a:r>
            <a:r>
              <a:rPr lang="nb-NO" sz="1600" dirty="0"/>
              <a:t>, </a:t>
            </a:r>
            <a:r>
              <a:rPr lang="nb-NO" sz="1600" dirty="0" err="1"/>
              <a:t>etc</a:t>
            </a:r>
            <a:r>
              <a:rPr lang="nb-NO" sz="1600" dirty="0"/>
              <a:t>)</a:t>
            </a:r>
          </a:p>
          <a:p>
            <a:r>
              <a:rPr lang="nb-NO" sz="2000" i="1" dirty="0" err="1"/>
              <a:t>Quantifier</a:t>
            </a:r>
            <a:r>
              <a:rPr lang="nb-NO" sz="2000" i="1" dirty="0"/>
              <a:t> </a:t>
            </a:r>
            <a:r>
              <a:rPr lang="nb-NO" sz="2000" dirty="0"/>
              <a:t>for spatial </a:t>
            </a:r>
            <a:r>
              <a:rPr lang="nb-NO" sz="2000" dirty="0" err="1"/>
              <a:t>analysis</a:t>
            </a:r>
            <a:endParaRPr lang="nb-NO" sz="2000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88098" y="2514600"/>
            <a:ext cx="8351502" cy="3538410"/>
            <a:chOff x="373951" y="980728"/>
            <a:chExt cx="12807594" cy="56477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951" y="980728"/>
              <a:ext cx="9221249" cy="535225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480376" y="2599744"/>
              <a:ext cx="3586587" cy="1547986"/>
              <a:chOff x="9480376" y="2455728"/>
              <a:chExt cx="3586587" cy="1547986"/>
            </a:xfrm>
          </p:grpSpPr>
          <p:sp>
            <p:nvSpPr>
              <p:cNvPr id="22" name="Right Brace 21"/>
              <p:cNvSpPr/>
              <p:nvPr/>
            </p:nvSpPr>
            <p:spPr>
              <a:xfrm>
                <a:off x="9480376" y="2491546"/>
                <a:ext cx="432048" cy="1512168"/>
              </a:xfrm>
              <a:prstGeom prst="rightBrace">
                <a:avLst>
                  <a:gd name="adj1" fmla="val 83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9874281" y="2455728"/>
                <a:ext cx="3192682" cy="1547986"/>
                <a:chOff x="9874281" y="2455728"/>
                <a:chExt cx="3192682" cy="1547986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9874281" y="2455728"/>
                  <a:ext cx="3192682" cy="1547986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0037095" y="2526614"/>
                  <a:ext cx="2908676" cy="1326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sz="1200" dirty="0" err="1"/>
                    <a:t>Navigate</a:t>
                  </a:r>
                  <a:r>
                    <a:rPr lang="nb-NO" sz="1200" dirty="0"/>
                    <a:t> to:</a:t>
                  </a:r>
                </a:p>
                <a:p>
                  <a:pPr marL="342900" indent="-342900">
                    <a:buAutoNum type="arabicPeriod"/>
                  </a:pPr>
                  <a:r>
                    <a:rPr lang="nb-NO" sz="1200" dirty="0" err="1"/>
                    <a:t>Segmentation</a:t>
                  </a:r>
                  <a:r>
                    <a:rPr lang="nb-NO" sz="1200" dirty="0"/>
                    <a:t> folder</a:t>
                  </a:r>
                </a:p>
                <a:p>
                  <a:pPr marL="342900" indent="-342900">
                    <a:buAutoNum type="arabicPeriod"/>
                  </a:pPr>
                  <a:r>
                    <a:rPr lang="nb-NO" sz="1200" dirty="0"/>
                    <a:t>Atlas </a:t>
                  </a:r>
                  <a:r>
                    <a:rPr lang="nb-NO" sz="1200" dirty="0" err="1"/>
                    <a:t>map</a:t>
                  </a:r>
                  <a:r>
                    <a:rPr lang="nb-NO" sz="1200" dirty="0"/>
                    <a:t> folder</a:t>
                  </a:r>
                </a:p>
                <a:p>
                  <a:pPr marL="342900" indent="-342900">
                    <a:buAutoNum type="arabicPeriod"/>
                  </a:pPr>
                  <a:r>
                    <a:rPr lang="nb-NO" sz="1200" dirty="0"/>
                    <a:t>Output folder</a:t>
                  </a: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8458739" y="4351166"/>
              <a:ext cx="4570079" cy="1310082"/>
              <a:chOff x="8458739" y="4207150"/>
              <a:chExt cx="4570079" cy="131008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9874280" y="4207150"/>
                <a:ext cx="3154538" cy="1310082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19" name="Straight Connector 18"/>
              <p:cNvCxnSpPr>
                <a:endCxn id="20" idx="1"/>
              </p:cNvCxnSpPr>
              <p:nvPr/>
            </p:nvCxnSpPr>
            <p:spPr>
              <a:xfrm>
                <a:off x="8458739" y="4560143"/>
                <a:ext cx="1512168" cy="183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9970907" y="4326109"/>
                <a:ext cx="1908212" cy="83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/>
                  <a:t>Objects to </a:t>
                </a:r>
                <a:r>
                  <a:rPr lang="nb-NO" sz="1400" dirty="0" err="1"/>
                  <a:t>quantify</a:t>
                </a:r>
                <a:endParaRPr lang="nb-NO" sz="1400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20637" y="4444119"/>
                <a:ext cx="901905" cy="836141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080206" y="1365443"/>
              <a:ext cx="4986757" cy="2094117"/>
              <a:chOff x="8080206" y="1365443"/>
              <a:chExt cx="4986757" cy="2094117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9885681" y="1365443"/>
                <a:ext cx="3181282" cy="82016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16" name="Straight Connector 15"/>
              <p:cNvCxnSpPr>
                <a:endCxn id="17" idx="1"/>
              </p:cNvCxnSpPr>
              <p:nvPr/>
            </p:nvCxnSpPr>
            <p:spPr>
              <a:xfrm flipV="1">
                <a:off x="8080206" y="1723775"/>
                <a:ext cx="1759231" cy="17357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9839437" y="1478149"/>
                <a:ext cx="3166075" cy="491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/>
                  <a:t>Select Reference Atlas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400256" y="4941168"/>
              <a:ext cx="4781289" cy="1687305"/>
              <a:chOff x="8400256" y="4797152"/>
              <a:chExt cx="4781289" cy="1687305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9912424" y="5733255"/>
                <a:ext cx="3154540" cy="751202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8400256" y="4797152"/>
                <a:ext cx="1512168" cy="1050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0015473" y="5803788"/>
                <a:ext cx="3166072" cy="491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/>
                  <a:t>Small or </a:t>
                </a:r>
                <a:r>
                  <a:rPr lang="nb-NO" sz="1400" dirty="0" err="1"/>
                  <a:t>big</a:t>
                </a:r>
                <a:r>
                  <a:rPr lang="nb-NO" sz="1400" dirty="0"/>
                  <a:t> </a:t>
                </a:r>
                <a:r>
                  <a:rPr lang="nb-NO" sz="1400" dirty="0" err="1"/>
                  <a:t>objects</a:t>
                </a:r>
                <a:r>
                  <a:rPr lang="nb-NO" sz="1400" dirty="0"/>
                  <a:t>? 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3951" y="1012663"/>
              <a:ext cx="2220299" cy="540375"/>
            </a:xfrm>
            <a:prstGeom prst="rect">
              <a:avLst/>
            </a:prstGeom>
            <a:solidFill>
              <a:srgbClr val="E7E6E6"/>
            </a:solidFill>
            <a:ln>
              <a:solidFill>
                <a:srgbClr val="F8F8F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Quantifier</a:t>
              </a:r>
              <a:endParaRPr lang="nb-NO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0831" y="5993011"/>
            <a:ext cx="5075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Groeneboom et al, 2019. DOI: </a:t>
            </a:r>
            <a:r>
              <a:rPr lang="nb-NO" sz="1200" dirty="0">
                <a:hlinkClick r:id="rId5"/>
              </a:rPr>
              <a:t>https://doi.org/10.3389/fninf.2020.00037</a:t>
            </a:r>
            <a:endParaRPr lang="nb-NO" sz="1200" dirty="0"/>
          </a:p>
        </p:txBody>
      </p:sp>
      <p:sp>
        <p:nvSpPr>
          <p:cNvPr id="28" name="Content Placeholder 3"/>
          <p:cNvSpPr txBox="1">
            <a:spLocks/>
          </p:cNvSpPr>
          <p:nvPr/>
        </p:nvSpPr>
        <p:spPr bwMode="auto">
          <a:xfrm>
            <a:off x="526266" y="2831741"/>
            <a:ext cx="3002572" cy="2815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760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/>
              <a:buChar char="•"/>
              <a:defRPr sz="2000">
                <a:solidFill>
                  <a:srgbClr val="3192A9"/>
                </a:solidFill>
                <a:latin typeface="Arial"/>
                <a:ea typeface="+mn-ea"/>
                <a:cs typeface="Arial"/>
              </a:defRPr>
            </a:lvl2pPr>
            <a:lvl3pPr marL="8640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/>
              <a:buChar char="o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3100" dirty="0"/>
              <a:t>Support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300" dirty="0"/>
              <a:t>Object </a:t>
            </a:r>
            <a:r>
              <a:rPr lang="nb-NO" sz="2300" dirty="0" err="1"/>
              <a:t>counting</a:t>
            </a:r>
            <a:endParaRPr lang="nb-NO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300" dirty="0"/>
              <a:t>Regional </a:t>
            </a:r>
            <a:r>
              <a:rPr lang="nb-NO" sz="2300" dirty="0" err="1"/>
              <a:t>coverage</a:t>
            </a:r>
            <a:endParaRPr lang="nb-NO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300" dirty="0"/>
              <a:t>Connectivity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300" dirty="0" err="1"/>
              <a:t>Hemibrain</a:t>
            </a:r>
            <a:r>
              <a:rPr lang="nb-NO" sz="2300" dirty="0"/>
              <a:t> </a:t>
            </a:r>
            <a:r>
              <a:rPr lang="nb-NO" sz="2300" dirty="0" err="1"/>
              <a:t>sections</a:t>
            </a:r>
            <a:endParaRPr lang="nb-NO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300" dirty="0"/>
              <a:t>CCFv3 and WHS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300" dirty="0" err="1"/>
              <a:t>Many</a:t>
            </a:r>
            <a:r>
              <a:rPr lang="nb-NO" sz="2300" dirty="0"/>
              <a:t> </a:t>
            </a:r>
            <a:r>
              <a:rPr lang="nb-NO" sz="2300" dirty="0" err="1"/>
              <a:t>optional</a:t>
            </a:r>
            <a:r>
              <a:rPr lang="nb-NO" sz="2300" dirty="0"/>
              <a:t> </a:t>
            </a:r>
            <a:r>
              <a:rPr lang="nb-NO" sz="2300" dirty="0" err="1"/>
              <a:t>features</a:t>
            </a:r>
            <a:endParaRPr lang="nb-NO" sz="2300" dirty="0"/>
          </a:p>
          <a:p>
            <a:pPr marL="0" indent="0">
              <a:buNone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4800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35360" y="296752"/>
            <a:ext cx="3398440" cy="648000"/>
          </a:xfrm>
        </p:spPr>
        <p:txBody>
          <a:bodyPr>
            <a:normAutofit/>
          </a:bodyPr>
          <a:lstStyle/>
          <a:p>
            <a:r>
              <a:rPr lang="nb-NO" dirty="0" err="1"/>
              <a:t>Nutil</a:t>
            </a:r>
            <a:r>
              <a:rPr lang="nb-NO" dirty="0"/>
              <a:t> </a:t>
            </a:r>
            <a:r>
              <a:rPr lang="nb-NO" dirty="0" err="1"/>
              <a:t>results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17</a:t>
            </a:fld>
            <a:endParaRPr lang="en-GB"/>
          </a:p>
        </p:txBody>
      </p:sp>
      <p:pic>
        <p:nvPicPr>
          <p:cNvPr id="5" name="Bilde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94"/>
          <a:stretch/>
        </p:blipFill>
        <p:spPr>
          <a:xfrm>
            <a:off x="838200" y="1973603"/>
            <a:ext cx="5141422" cy="3088174"/>
          </a:xfrm>
          <a:prstGeom prst="rect">
            <a:avLst/>
          </a:prstGeom>
        </p:spPr>
      </p:pic>
      <p:pic>
        <p:nvPicPr>
          <p:cNvPr id="6" name="Plassholder for innhold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t="85986" r="16401" b="-135"/>
          <a:stretch/>
        </p:blipFill>
        <p:spPr>
          <a:xfrm>
            <a:off x="4422058" y="5185623"/>
            <a:ext cx="3347884" cy="8899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32921" y="5937057"/>
            <a:ext cx="3656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Bjerke et al, 2020. DOI: 10.1016/j.isci.2020.101906</a:t>
            </a:r>
            <a:endParaRPr lang="nb-NO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32766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Reports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counts</a:t>
            </a:r>
            <a:r>
              <a:rPr lang="nb-NO" dirty="0"/>
              <a:t> and regional </a:t>
            </a:r>
            <a:r>
              <a:rPr lang="nb-NO" dirty="0" err="1"/>
              <a:t>coverage</a:t>
            </a:r>
            <a:r>
              <a:rPr lang="nb-NO" dirty="0"/>
              <a:t> per </a:t>
            </a:r>
            <a:r>
              <a:rPr lang="nb-NO" dirty="0" err="1"/>
              <a:t>reference</a:t>
            </a:r>
            <a:r>
              <a:rPr lang="nb-NO" dirty="0"/>
              <a:t> atlas region</a:t>
            </a:r>
          </a:p>
        </p:txBody>
      </p:sp>
      <p:pic>
        <p:nvPicPr>
          <p:cNvPr id="13" name="Bild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9"/>
          <a:stretch/>
        </p:blipFill>
        <p:spPr>
          <a:xfrm>
            <a:off x="6346582" y="1993539"/>
            <a:ext cx="5138344" cy="29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35360" y="296752"/>
            <a:ext cx="3398440" cy="648000"/>
          </a:xfrm>
        </p:spPr>
        <p:txBody>
          <a:bodyPr>
            <a:normAutofit/>
          </a:bodyPr>
          <a:lstStyle/>
          <a:p>
            <a:r>
              <a:rPr lang="nb-NO" dirty="0" err="1"/>
              <a:t>Nutil</a:t>
            </a:r>
            <a:r>
              <a:rPr lang="nb-NO" dirty="0"/>
              <a:t> </a:t>
            </a:r>
            <a:r>
              <a:rPr lang="nb-NO" dirty="0" err="1"/>
              <a:t>results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18</a:t>
            </a:fld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8373326" y="76200"/>
            <a:ext cx="3818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Gurdon et al, 2023. DOI: </a:t>
            </a:r>
            <a:r>
              <a:rPr lang="nb-NO" sz="1200" dirty="0"/>
              <a:t>10.1101/2023.02.27.530226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862" y="1278576"/>
            <a:ext cx="263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Results</a:t>
            </a:r>
            <a:r>
              <a:rPr lang="nb-NO" dirty="0"/>
              <a:t> in </a:t>
            </a:r>
            <a:r>
              <a:rPr lang="nb-NO" dirty="0" err="1"/>
              <a:t>customised</a:t>
            </a:r>
            <a:r>
              <a:rPr lang="nb-NO" dirty="0"/>
              <a:t> regions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887240"/>
            <a:ext cx="9226862" cy="5346454"/>
            <a:chOff x="2971800" y="887240"/>
            <a:chExt cx="9226862" cy="534645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1278576"/>
              <a:ext cx="8924925" cy="495511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648200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Neurons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61194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/>
                <a:t>Astrocytes</a:t>
              </a:r>
              <a:endParaRPr lang="nb-NO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74188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/>
                <a:t>Microglia</a:t>
              </a:r>
              <a:endParaRPr lang="nb-NO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336425" y="887240"/>
              <a:ext cx="1862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Beta-</a:t>
              </a:r>
              <a:r>
                <a:rPr lang="nb-NO" dirty="0" err="1"/>
                <a:t>amyloid</a:t>
              </a:r>
              <a:endParaRPr lang="nb-NO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40862" y="2590800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Regional </a:t>
            </a:r>
            <a:r>
              <a:rPr lang="nb-NO" dirty="0" err="1"/>
              <a:t>coverage</a:t>
            </a:r>
            <a:r>
              <a:rPr lang="nb-NO" dirty="0"/>
              <a:t> in 44 regions</a:t>
            </a:r>
          </a:p>
          <a:p>
            <a:endParaRPr lang="nb-NO" dirty="0"/>
          </a:p>
          <a:p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compared</a:t>
            </a:r>
            <a:r>
              <a:rPr lang="nb-NO" dirty="0"/>
              <a:t> </a:t>
            </a:r>
            <a:r>
              <a:rPr lang="nb-NO" dirty="0" err="1"/>
              <a:t>across</a:t>
            </a:r>
            <a:r>
              <a:rPr lang="nb-NO" dirty="0"/>
              <a:t> AD-BXD </a:t>
            </a:r>
            <a:r>
              <a:rPr lang="nb-NO" dirty="0" err="1"/>
              <a:t>mice</a:t>
            </a:r>
            <a:r>
              <a:rPr lang="nb-NO" dirty="0"/>
              <a:t> at different ages. </a:t>
            </a:r>
          </a:p>
        </p:txBody>
      </p:sp>
    </p:spTree>
    <p:extLst>
      <p:ext uri="{BB962C8B-B14F-4D97-AF65-F5344CB8AC3E}">
        <p14:creationId xmlns:p14="http://schemas.microsoft.com/office/powerpoint/2010/main" val="7593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Nutil</a:t>
            </a:r>
            <a:r>
              <a:rPr lang="nb-NO" dirty="0"/>
              <a:t> </a:t>
            </a:r>
            <a:r>
              <a:rPr lang="nb-NO" dirty="0" err="1"/>
              <a:t>results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19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9227" y="1100360"/>
            <a:ext cx="6282208" cy="494412"/>
          </a:xfrm>
        </p:spPr>
        <p:txBody>
          <a:bodyPr>
            <a:normAutofit fontScale="92500"/>
          </a:bodyPr>
          <a:lstStyle/>
          <a:p>
            <a:pPr marL="342900" indent="-342900"/>
            <a:r>
              <a:rPr lang="nb-NO" sz="2000" dirty="0"/>
              <a:t>Point </a:t>
            </a:r>
            <a:r>
              <a:rPr lang="nb-NO" sz="2000" dirty="0" err="1"/>
              <a:t>clouds</a:t>
            </a:r>
            <a:r>
              <a:rPr lang="nb-NO" sz="2000" dirty="0"/>
              <a:t> </a:t>
            </a:r>
            <a:r>
              <a:rPr lang="nb-NO" sz="2000" dirty="0" err="1"/>
              <a:t>visualised</a:t>
            </a:r>
            <a:r>
              <a:rPr lang="nb-NO" sz="2000" dirty="0"/>
              <a:t> in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Meshview</a:t>
            </a:r>
            <a:r>
              <a:rPr lang="nb-NO" sz="2000" dirty="0"/>
              <a:t> Atlas Viewer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49" y="1668536"/>
            <a:ext cx="4716180" cy="3352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969035"/>
            <a:ext cx="1532549" cy="11910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14400" y="4844494"/>
            <a:ext cx="55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Co-</a:t>
            </a:r>
            <a:r>
              <a:rPr lang="nb-NO" dirty="0" err="1"/>
              <a:t>localisation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for </a:t>
            </a:r>
            <a:r>
              <a:rPr lang="nb-NO" dirty="0" err="1"/>
              <a:t>three</a:t>
            </a:r>
            <a:r>
              <a:rPr lang="nb-NO" dirty="0"/>
              <a:t> beta-</a:t>
            </a:r>
            <a:r>
              <a:rPr lang="nb-NO" dirty="0" err="1"/>
              <a:t>amyloid</a:t>
            </a:r>
            <a:r>
              <a:rPr lang="nb-NO" dirty="0"/>
              <a:t> species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06434" y="60198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/>
              <a:t>Yates S.C. et al, 2019. DOI: 10.3389/fninf.2019.00075</a:t>
            </a:r>
          </a:p>
        </p:txBody>
      </p:sp>
      <p:sp>
        <p:nvSpPr>
          <p:cNvPr id="33" name="Content Placeholder 3"/>
          <p:cNvSpPr txBox="1">
            <a:spLocks/>
          </p:cNvSpPr>
          <p:nvPr/>
        </p:nvSpPr>
        <p:spPr bwMode="auto">
          <a:xfrm>
            <a:off x="8449651" y="1474623"/>
            <a:ext cx="1979734" cy="4944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760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/>
              <a:buChar char="•"/>
              <a:defRPr sz="2000">
                <a:solidFill>
                  <a:srgbClr val="3192A9"/>
                </a:solidFill>
                <a:latin typeface="Arial"/>
                <a:ea typeface="+mn-ea"/>
                <a:cs typeface="Arial"/>
              </a:defRPr>
            </a:lvl2pPr>
            <a:lvl3pPr marL="8640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/>
              <a:buChar char="o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nb-NO" sz="1800" dirty="0" err="1"/>
              <a:t>Overlay</a:t>
            </a:r>
            <a:r>
              <a:rPr lang="nb-NO" sz="1800" dirty="0"/>
              <a:t>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3899455"/>
            <a:ext cx="27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Automatic plotting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393650"/>
            <a:ext cx="2243076" cy="1121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676" y="4225762"/>
            <a:ext cx="1278468" cy="12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A0E-16AE-7789-7569-C0FD07AE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Aims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thesis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1BEB-4672-7D96-E7F5-6FFAF1EB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Equip researchers with user-friendly and semi-automated tools that support high-throughput analysis of histological section images from rodent brains.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these tools for discovery-based research.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71A67-2639-8ABD-C60A-D05CF086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83" y="4244082"/>
            <a:ext cx="2265347" cy="1305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15712-BAA0-6607-813F-3673B91E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18" y="4244082"/>
            <a:ext cx="1936810" cy="13177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72AB0-1FF9-683E-F04C-65ACE3BBC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885" y="4179000"/>
            <a:ext cx="1060430" cy="13828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570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QCAlign</a:t>
            </a:r>
            <a:r>
              <a:rPr lang="nb-NO" dirty="0"/>
              <a:t> </a:t>
            </a:r>
            <a:r>
              <a:rPr lang="nb-NO" dirty="0" err="1"/>
              <a:t>software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20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supports QUINT </a:t>
            </a:r>
            <a:r>
              <a:rPr lang="nb-NO" dirty="0" err="1"/>
              <a:t>analysis</a:t>
            </a:r>
            <a:r>
              <a:rPr lang="nb-NO" dirty="0"/>
              <a:t> for </a:t>
            </a:r>
            <a:r>
              <a:rPr lang="nb-NO" dirty="0" err="1"/>
              <a:t>high-throughput</a:t>
            </a:r>
            <a:r>
              <a:rPr lang="nb-NO" dirty="0"/>
              <a:t> studies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27" name="Rectangle 26"/>
          <p:cNvSpPr/>
          <p:nvPr/>
        </p:nvSpPr>
        <p:spPr>
          <a:xfrm>
            <a:off x="8153400" y="5960313"/>
            <a:ext cx="3818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Gurdon et al, 2023. DOI: </a:t>
            </a:r>
            <a:r>
              <a:rPr lang="nb-NO" sz="1200" dirty="0"/>
              <a:t>10.1101/2023.02.27.530226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1. Screen </a:t>
            </a:r>
            <a:r>
              <a:rPr lang="nb-NO" dirty="0" err="1"/>
              <a:t>sections</a:t>
            </a:r>
            <a:r>
              <a:rPr lang="nb-NO" dirty="0"/>
              <a:t> for </a:t>
            </a:r>
            <a:r>
              <a:rPr lang="nb-NO" dirty="0" err="1"/>
              <a:t>damage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2.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customized</a:t>
            </a:r>
            <a:r>
              <a:rPr lang="nb-NO" dirty="0"/>
              <a:t> regions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3396" y="1828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3. </a:t>
            </a:r>
            <a:r>
              <a:rPr lang="nb-NO" dirty="0" err="1"/>
              <a:t>Evaluate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atlas-</a:t>
            </a:r>
            <a:r>
              <a:rPr lang="nb-NO" dirty="0" err="1"/>
              <a:t>registration</a:t>
            </a:r>
            <a:r>
              <a:rPr lang="nb-NO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92" y="2493505"/>
            <a:ext cx="2395809" cy="23039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82884"/>
            <a:ext cx="3533746" cy="22815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37" y="2485106"/>
            <a:ext cx="2590800" cy="1350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37" y="4174907"/>
            <a:ext cx="2585930" cy="13493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10246" y="2216506"/>
            <a:ext cx="1672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QuickNII</a:t>
            </a:r>
            <a:r>
              <a:rPr lang="nb-NO" sz="1200" dirty="0"/>
              <a:t> </a:t>
            </a:r>
            <a:r>
              <a:rPr lang="nb-NO" sz="1200" dirty="0" err="1"/>
              <a:t>only</a:t>
            </a:r>
            <a:endParaRPr lang="nb-NO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710246" y="3914706"/>
            <a:ext cx="2028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QuickNII</a:t>
            </a:r>
            <a:r>
              <a:rPr lang="nb-NO" sz="1200" dirty="0"/>
              <a:t> and </a:t>
            </a:r>
            <a:r>
              <a:rPr lang="nb-NO" sz="1200" dirty="0" err="1"/>
              <a:t>VisuAlign</a:t>
            </a:r>
            <a:endParaRPr lang="nb-NO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47192" y="4082773"/>
            <a:ext cx="4148608" cy="1701990"/>
            <a:chOff x="347192" y="4082773"/>
            <a:chExt cx="4148608" cy="17019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92" y="4082773"/>
              <a:ext cx="3649241" cy="1363791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685800" y="5524217"/>
              <a:ext cx="32766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76385" y="5533552"/>
              <a:ext cx="16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err="1"/>
                <a:t>Anterior</a:t>
              </a:r>
              <a:r>
                <a:rPr lang="nb-NO" sz="1000" dirty="0"/>
                <a:t> </a:t>
              </a:r>
              <a:r>
                <a:rPr lang="nb-NO" sz="1000" dirty="0" err="1"/>
                <a:t>sections</a:t>
              </a:r>
              <a:endParaRPr lang="nb-NO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95600" y="5538542"/>
              <a:ext cx="16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000" dirty="0" err="1"/>
                <a:t>Posterior</a:t>
              </a:r>
              <a:r>
                <a:rPr lang="nb-NO" sz="1000" dirty="0"/>
                <a:t> </a:t>
              </a:r>
              <a:r>
                <a:rPr lang="nb-NO" sz="1000" dirty="0" err="1"/>
                <a:t>sections</a:t>
              </a:r>
              <a:endParaRPr lang="nb-NO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QUINT </a:t>
            </a:r>
            <a:r>
              <a:rPr lang="nb-NO" dirty="0" err="1"/>
              <a:t>analysis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literature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21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7192" y="1143000"/>
            <a:ext cx="3920008" cy="2201691"/>
          </a:xfrm>
        </p:spPr>
        <p:txBody>
          <a:bodyPr/>
          <a:lstStyle/>
          <a:p>
            <a:pPr lvl="1"/>
            <a:r>
              <a:rPr lang="nb-NO" sz="1800" dirty="0" err="1"/>
              <a:t>Quantify</a:t>
            </a:r>
            <a:r>
              <a:rPr lang="nb-NO" sz="1800" dirty="0"/>
              <a:t> </a:t>
            </a:r>
            <a:r>
              <a:rPr lang="nb-NO" sz="1800" dirty="0" err="1"/>
              <a:t>cells</a:t>
            </a:r>
            <a:r>
              <a:rPr lang="nb-NO" sz="1800" dirty="0"/>
              <a:t> and </a:t>
            </a:r>
            <a:r>
              <a:rPr lang="nb-NO" sz="1800" dirty="0" err="1"/>
              <a:t>receptors</a:t>
            </a:r>
            <a:endParaRPr lang="nb-NO" sz="1800" dirty="0"/>
          </a:p>
          <a:p>
            <a:pPr lvl="1"/>
            <a:r>
              <a:rPr lang="nb-NO" sz="1800" dirty="0"/>
              <a:t>Analyse </a:t>
            </a:r>
            <a:r>
              <a:rPr lang="nb-NO" sz="1800" dirty="0" err="1"/>
              <a:t>connectivity</a:t>
            </a:r>
            <a:r>
              <a:rPr lang="nb-NO" sz="1800" dirty="0"/>
              <a:t> data</a:t>
            </a:r>
          </a:p>
          <a:p>
            <a:pPr lvl="1"/>
            <a:r>
              <a:rPr lang="nb-NO" sz="1800" dirty="0" err="1"/>
              <a:t>Localise</a:t>
            </a:r>
            <a:r>
              <a:rPr lang="nb-NO" sz="1800" dirty="0"/>
              <a:t> </a:t>
            </a:r>
            <a:r>
              <a:rPr lang="nb-NO" sz="1800" dirty="0" err="1"/>
              <a:t>probe</a:t>
            </a:r>
            <a:r>
              <a:rPr lang="nb-NO" sz="1800" dirty="0"/>
              <a:t> </a:t>
            </a:r>
            <a:r>
              <a:rPr lang="nb-NO" sz="1800" dirty="0" err="1"/>
              <a:t>tracts</a:t>
            </a:r>
            <a:endParaRPr lang="nb-NO" sz="1800" dirty="0"/>
          </a:p>
          <a:p>
            <a:pPr lvl="1"/>
            <a:r>
              <a:rPr lang="nb-NO" sz="1800" dirty="0" err="1"/>
              <a:t>Localise</a:t>
            </a:r>
            <a:r>
              <a:rPr lang="nb-NO" sz="1800" dirty="0"/>
              <a:t> microemboli</a:t>
            </a:r>
          </a:p>
          <a:p>
            <a:pPr lvl="1"/>
            <a:r>
              <a:rPr lang="nb-NO" sz="1800" dirty="0"/>
              <a:t>Analyse </a:t>
            </a:r>
            <a:r>
              <a:rPr lang="nb-NO" sz="1800" dirty="0" err="1"/>
              <a:t>tissue</a:t>
            </a:r>
            <a:r>
              <a:rPr lang="nb-NO" sz="1800" dirty="0"/>
              <a:t> clearing data</a:t>
            </a:r>
          </a:p>
          <a:p>
            <a:pPr lvl="1"/>
            <a:endParaRPr lang="nb-NO" dirty="0"/>
          </a:p>
        </p:txBody>
      </p:sp>
      <p:grpSp>
        <p:nvGrpSpPr>
          <p:cNvPr id="8" name="Group 7"/>
          <p:cNvGrpSpPr/>
          <p:nvPr/>
        </p:nvGrpSpPr>
        <p:grpSpPr>
          <a:xfrm>
            <a:off x="8675103" y="2526346"/>
            <a:ext cx="2509837" cy="911784"/>
            <a:chOff x="2057400" y="4314429"/>
            <a:chExt cx="2509837" cy="9117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4519217"/>
              <a:ext cx="2509837" cy="70699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0846" y="4314429"/>
              <a:ext cx="1614491" cy="204788"/>
            </a:xfrm>
            <a:prstGeom prst="rect">
              <a:avLst/>
            </a:prstGeom>
          </p:spPr>
        </p:pic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14400" y="4733023"/>
            <a:ext cx="4077406" cy="1055469"/>
            <a:chOff x="7220212" y="4243387"/>
            <a:chExt cx="3424237" cy="886391"/>
          </a:xfrm>
        </p:grpSpPr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7239000" y="4243387"/>
              <a:ext cx="1524000" cy="176213"/>
              <a:chOff x="7239000" y="4029313"/>
              <a:chExt cx="2057400" cy="23788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9000" y="4029313"/>
                <a:ext cx="914400" cy="21771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4280" y="4081463"/>
                <a:ext cx="1082120" cy="185737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0212" y="4471421"/>
              <a:ext cx="3424237" cy="65835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924800" y="4730187"/>
            <a:ext cx="3645423" cy="994984"/>
            <a:chOff x="7628148" y="4044016"/>
            <a:chExt cx="3645423" cy="9949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96200" y="4372250"/>
              <a:ext cx="3577371" cy="6667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8148" y="4044016"/>
              <a:ext cx="809625" cy="25997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194609" y="719330"/>
            <a:ext cx="3520902" cy="1089242"/>
            <a:chOff x="5775498" y="2451780"/>
            <a:chExt cx="3520902" cy="10892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75498" y="2723370"/>
              <a:ext cx="3520902" cy="48346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91200" y="3229908"/>
              <a:ext cx="3300512" cy="31111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91200" y="2451780"/>
              <a:ext cx="704949" cy="22752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790049" y="1686055"/>
            <a:ext cx="3202803" cy="1014576"/>
            <a:chOff x="4790049" y="1419232"/>
            <a:chExt cx="3202803" cy="1014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0049" y="1697355"/>
              <a:ext cx="3202803" cy="73645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90049" y="1419232"/>
              <a:ext cx="893618" cy="2405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406558" y="3411748"/>
            <a:ext cx="3551720" cy="901642"/>
            <a:chOff x="5357813" y="3391365"/>
            <a:chExt cx="3551720" cy="90164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81698" y="3619393"/>
              <a:ext cx="3527835" cy="67361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57813" y="3391365"/>
              <a:ext cx="1423987" cy="20560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15317" y="3683571"/>
            <a:ext cx="4161633" cy="493995"/>
            <a:chOff x="815317" y="3683571"/>
            <a:chExt cx="4161633" cy="49399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8200" y="3683571"/>
              <a:ext cx="4138750" cy="25339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5317" y="3900148"/>
              <a:ext cx="3312695" cy="277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7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7848600" y="2085945"/>
            <a:ext cx="3352800" cy="1676400"/>
          </a:xfrm>
          <a:prstGeom prst="ellipse">
            <a:avLst/>
          </a:prstGeom>
          <a:gradFill>
            <a:gsLst>
              <a:gs pos="0">
                <a:srgbClr val="3192A9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Community</a:t>
            </a:r>
            <a:r>
              <a:rPr lang="nb-NO" dirty="0"/>
              <a:t>-driven </a:t>
            </a:r>
            <a:r>
              <a:rPr lang="nb-NO" dirty="0" err="1"/>
              <a:t>development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4294967295"/>
          </p:nvPr>
        </p:nvSpPr>
        <p:spPr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 smtClean="0"/>
              <a:t>22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7192" y="1010054"/>
            <a:ext cx="11520000" cy="4857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community</a:t>
            </a:r>
            <a:r>
              <a:rPr lang="nb-NO" dirty="0"/>
              <a:t>:</a:t>
            </a:r>
          </a:p>
          <a:p>
            <a:pPr marL="690300" lvl="1" indent="-342900"/>
            <a:r>
              <a:rPr lang="nb-NO" dirty="0"/>
              <a:t>EBRAINS support</a:t>
            </a:r>
          </a:p>
          <a:p>
            <a:pPr marL="690300" lvl="1" indent="-342900"/>
            <a:r>
              <a:rPr lang="nb-NO" dirty="0" err="1"/>
              <a:t>Github</a:t>
            </a:r>
            <a:endParaRPr lang="nb-NO" dirty="0"/>
          </a:p>
          <a:p>
            <a:pPr marL="690300" lvl="1" indent="-342900"/>
            <a:r>
              <a:rPr lang="nb-NO" dirty="0"/>
              <a:t>Voucher </a:t>
            </a:r>
            <a:r>
              <a:rPr lang="nb-NO" dirty="0" err="1"/>
              <a:t>projects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342900" indent="-342900"/>
            <a:r>
              <a:rPr lang="nb-NO" dirty="0" err="1"/>
              <a:t>Request</a:t>
            </a:r>
            <a:r>
              <a:rPr lang="nb-NO" dirty="0"/>
              <a:t> for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functionality</a:t>
            </a:r>
            <a:endParaRPr lang="nb-NO" dirty="0"/>
          </a:p>
          <a:p>
            <a:pPr marL="690300" lvl="1" indent="-342900"/>
            <a:r>
              <a:rPr lang="nb-NO" dirty="0" err="1"/>
              <a:t>QCAlign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 </a:t>
            </a:r>
          </a:p>
          <a:p>
            <a:pPr marL="690300" lvl="1" indent="-342900"/>
            <a:r>
              <a:rPr lang="nb-NO" dirty="0" err="1"/>
              <a:t>Requests</a:t>
            </a:r>
            <a:r>
              <a:rPr lang="nb-NO" dirty="0"/>
              <a:t> </a:t>
            </a:r>
            <a:r>
              <a:rPr lang="nb-NO" dirty="0" err="1"/>
              <a:t>relating</a:t>
            </a:r>
            <a:r>
              <a:rPr lang="nb-NO" dirty="0"/>
              <a:t> to </a:t>
            </a:r>
            <a:r>
              <a:rPr lang="nb-NO" dirty="0" err="1"/>
              <a:t>atlases</a:t>
            </a:r>
            <a:r>
              <a:rPr lang="nb-NO" dirty="0"/>
              <a:t>, </a:t>
            </a:r>
            <a:r>
              <a:rPr lang="nb-NO" dirty="0" err="1"/>
              <a:t>coordinates</a:t>
            </a:r>
            <a:r>
              <a:rPr lang="nb-NO" dirty="0"/>
              <a:t>, etc. </a:t>
            </a:r>
          </a:p>
          <a:p>
            <a:pPr marL="342900" indent="-342900"/>
            <a:r>
              <a:rPr lang="nb-NO" dirty="0" err="1"/>
              <a:t>External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have </a:t>
            </a:r>
            <a:r>
              <a:rPr lang="nb-NO" dirty="0" err="1"/>
              <a:t>helped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identify</a:t>
            </a:r>
            <a:r>
              <a:rPr lang="nb-NO" dirty="0"/>
              <a:t> and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bugs</a:t>
            </a:r>
            <a:r>
              <a:rPr lang="nb-NO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05800" y="1010054"/>
            <a:ext cx="2362200" cy="119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/>
          </a:p>
        </p:txBody>
      </p:sp>
      <p:sp>
        <p:nvSpPr>
          <p:cNvPr id="29" name="TextBox 28"/>
          <p:cNvSpPr txBox="1"/>
          <p:nvPr/>
        </p:nvSpPr>
        <p:spPr>
          <a:xfrm>
            <a:off x="8001000" y="1295400"/>
            <a:ext cx="320040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30" name="TextBox 29"/>
          <p:cNvSpPr txBox="1"/>
          <p:nvPr/>
        </p:nvSpPr>
        <p:spPr>
          <a:xfrm>
            <a:off x="7924800" y="2743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</a:rPr>
              <a:t>support@ebrains.eu</a:t>
            </a:r>
          </a:p>
        </p:txBody>
      </p:sp>
    </p:spTree>
    <p:extLst>
      <p:ext uri="{BB962C8B-B14F-4D97-AF65-F5344CB8AC3E}">
        <p14:creationId xmlns:p14="http://schemas.microsoft.com/office/powerpoint/2010/main" val="361488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824637" y="6395140"/>
            <a:ext cx="54272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0B7583-2E0E-46AD-A326-648CCA5944F6}" type="slidenum">
              <a:rPr lang="en-GB"/>
              <a:t>23</a:t>
            </a:fld>
            <a:endParaRPr lang="en-GB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 bwMode="auto">
          <a:xfrm>
            <a:off x="336000" y="317628"/>
            <a:ext cx="11520000" cy="648000"/>
          </a:xfrm>
        </p:spPr>
        <p:txBody>
          <a:bodyPr/>
          <a:lstStyle/>
          <a:p>
            <a:pPr>
              <a:defRPr/>
            </a:pPr>
            <a:r>
              <a:rPr lang="nb-NO" sz="3200" dirty="0" err="1"/>
              <a:t>Acknowledgements</a:t>
            </a:r>
            <a:endParaRPr lang="en-GB" sz="3200" dirty="0"/>
          </a:p>
        </p:txBody>
      </p:sp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85800" y="1295400"/>
            <a:ext cx="5188923" cy="4220528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nb-NO" dirty="0" err="1"/>
              <a:t>NeSys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team</a:t>
            </a:r>
            <a:endParaRPr dirty="0"/>
          </a:p>
          <a:p>
            <a:pPr marL="347400" lvl="1" indent="0">
              <a:buNone/>
            </a:pPr>
            <a:r>
              <a:rPr lang="en-GB" sz="1800" dirty="0">
                <a:solidFill>
                  <a:srgbClr val="3192A9"/>
                </a:solidFill>
              </a:rPr>
              <a:t>Sharon Yates</a:t>
            </a:r>
          </a:p>
          <a:p>
            <a:pPr marL="347400" lvl="1" indent="0">
              <a:buNone/>
            </a:pPr>
            <a:r>
              <a:rPr lang="en-GB" sz="1800" dirty="0" err="1">
                <a:solidFill>
                  <a:srgbClr val="3192A9"/>
                </a:solidFill>
              </a:rPr>
              <a:t>Nicolaas</a:t>
            </a:r>
            <a:r>
              <a:rPr lang="en-GB" sz="1800" dirty="0">
                <a:solidFill>
                  <a:srgbClr val="3192A9"/>
                </a:solidFill>
              </a:rPr>
              <a:t> </a:t>
            </a:r>
            <a:r>
              <a:rPr lang="en-GB" sz="1800" dirty="0" err="1">
                <a:solidFill>
                  <a:srgbClr val="3192A9"/>
                </a:solidFill>
              </a:rPr>
              <a:t>Groeneboom</a:t>
            </a:r>
            <a:endParaRPr lang="en-GB" sz="1800" dirty="0">
              <a:solidFill>
                <a:srgbClr val="3192A9"/>
              </a:solidFill>
            </a:endParaRPr>
          </a:p>
          <a:p>
            <a:pPr marL="347400" lvl="1" indent="0">
              <a:buNone/>
            </a:pPr>
            <a:r>
              <a:rPr lang="en-GB" sz="1800" dirty="0" err="1">
                <a:solidFill>
                  <a:srgbClr val="3192A9"/>
                </a:solidFill>
              </a:rPr>
              <a:t>Gergely</a:t>
            </a:r>
            <a:r>
              <a:rPr lang="en-GB" sz="1800" dirty="0">
                <a:solidFill>
                  <a:srgbClr val="3192A9"/>
                </a:solidFill>
              </a:rPr>
              <a:t> </a:t>
            </a:r>
            <a:r>
              <a:rPr lang="en-GB" sz="1800" dirty="0" err="1">
                <a:solidFill>
                  <a:srgbClr val="3192A9"/>
                </a:solidFill>
              </a:rPr>
              <a:t>Csúcs</a:t>
            </a:r>
            <a:endParaRPr lang="en-GB" sz="1800" dirty="0">
              <a:solidFill>
                <a:srgbClr val="3192A9"/>
              </a:solidFill>
            </a:endParaRPr>
          </a:p>
          <a:p>
            <a:pPr marL="347400" lvl="1" indent="0">
              <a:buNone/>
            </a:pPr>
            <a:r>
              <a:rPr lang="en-GB" sz="1800" dirty="0">
                <a:solidFill>
                  <a:srgbClr val="3192A9"/>
                </a:solidFill>
              </a:rPr>
              <a:t>Harry Carey</a:t>
            </a:r>
          </a:p>
          <a:p>
            <a:pPr marL="347400" lvl="1" indent="0">
              <a:buNone/>
            </a:pPr>
            <a:r>
              <a:rPr lang="en-GB" sz="1800" dirty="0" err="1"/>
              <a:t>Ingvild</a:t>
            </a:r>
            <a:r>
              <a:rPr lang="en-GB" sz="1800" dirty="0"/>
              <a:t> </a:t>
            </a:r>
            <a:r>
              <a:rPr lang="en-GB" sz="1800" dirty="0" err="1"/>
              <a:t>Bjerke</a:t>
            </a:r>
            <a:endParaRPr lang="en-GB" sz="1800" dirty="0"/>
          </a:p>
          <a:p>
            <a:pPr marL="347400" lvl="1" indent="0">
              <a:buNone/>
            </a:pPr>
            <a:r>
              <a:rPr lang="en-GB" sz="1800" dirty="0"/>
              <a:t>Dmitri </a:t>
            </a:r>
            <a:r>
              <a:rPr lang="en-GB" sz="1800" dirty="0" err="1"/>
              <a:t>Darine</a:t>
            </a:r>
            <a:endParaRPr lang="en-GB" sz="1800" dirty="0">
              <a:solidFill>
                <a:srgbClr val="3192A9"/>
              </a:solidFill>
            </a:endParaRPr>
          </a:p>
          <a:p>
            <a:pPr marL="347400" lvl="1" indent="0">
              <a:buNone/>
            </a:pPr>
            <a:r>
              <a:rPr lang="en-GB" sz="1800" dirty="0" err="1">
                <a:solidFill>
                  <a:srgbClr val="3192A9"/>
                </a:solidFill>
              </a:rPr>
              <a:t>Trygve</a:t>
            </a:r>
            <a:r>
              <a:rPr lang="en-GB" sz="1800" dirty="0">
                <a:solidFill>
                  <a:srgbClr val="3192A9"/>
                </a:solidFill>
              </a:rPr>
              <a:t> </a:t>
            </a:r>
            <a:r>
              <a:rPr lang="en-GB" sz="1800" dirty="0" err="1">
                <a:solidFill>
                  <a:srgbClr val="3192A9"/>
                </a:solidFill>
              </a:rPr>
              <a:t>Leergaard</a:t>
            </a:r>
            <a:endParaRPr lang="en-GB" sz="1800" dirty="0">
              <a:solidFill>
                <a:srgbClr val="3192A9"/>
              </a:solidFill>
            </a:endParaRPr>
          </a:p>
          <a:p>
            <a:pPr marL="347400" lvl="1" indent="0">
              <a:buNone/>
            </a:pPr>
            <a:r>
              <a:rPr lang="en-GB" sz="1800" dirty="0">
                <a:solidFill>
                  <a:srgbClr val="3192A9"/>
                </a:solidFill>
              </a:rPr>
              <a:t>Maja </a:t>
            </a:r>
            <a:r>
              <a:rPr lang="en-GB" sz="1800" dirty="0" err="1">
                <a:solidFill>
                  <a:srgbClr val="3192A9"/>
                </a:solidFill>
              </a:rPr>
              <a:t>Puchades</a:t>
            </a:r>
            <a:endParaRPr lang="en-GB" sz="1800" dirty="0">
              <a:solidFill>
                <a:srgbClr val="3192A9"/>
              </a:solidFill>
            </a:endParaRPr>
          </a:p>
          <a:p>
            <a:pPr marL="347400" lvl="1" indent="0">
              <a:buNone/>
            </a:pPr>
            <a:r>
              <a:rPr lang="en-GB" sz="1800" dirty="0">
                <a:solidFill>
                  <a:srgbClr val="3192A9"/>
                </a:solidFill>
              </a:rPr>
              <a:t>Jan </a:t>
            </a:r>
            <a:r>
              <a:rPr lang="en-GB" sz="1800" dirty="0" err="1">
                <a:solidFill>
                  <a:srgbClr val="3192A9"/>
                </a:solidFill>
              </a:rPr>
              <a:t>Bjaalie</a:t>
            </a:r>
            <a:endParaRPr lang="en-GB" sz="1800" dirty="0">
              <a:solidFill>
                <a:srgbClr val="3192A9"/>
              </a:solidFill>
            </a:endParaRPr>
          </a:p>
          <a:p>
            <a:pPr marL="347400" lvl="1" indent="0">
              <a:buNone/>
            </a:pPr>
            <a:endParaRPr lang="en-GB" sz="1800" dirty="0">
              <a:solidFill>
                <a:srgbClr val="3192A9"/>
              </a:solidFill>
            </a:endParaRPr>
          </a:p>
          <a:p>
            <a:pPr marL="578250" lvl="2" indent="0">
              <a:buNone/>
              <a:defRPr/>
            </a:pPr>
            <a:endParaRPr lang="nb-NO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943600" y="4322396"/>
            <a:ext cx="51879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dirty="0"/>
              <a:t>This project has received funding from the European Union’s Horizon 2020 Research and Innovation </a:t>
            </a:r>
            <a:r>
              <a:rPr lang="en-US" dirty="0" err="1"/>
              <a:t>Programme</a:t>
            </a:r>
            <a:r>
              <a:rPr lang="en-US" dirty="0"/>
              <a:t> under Grant Agreement No. 720270 (HBP SGA1) and No. 785907 (HBP SGA2) No. 945539 (Human Brain Project SGA3)</a:t>
            </a:r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5657668" y="1306945"/>
            <a:ext cx="577233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/>
              <a:t>Collaborators</a:t>
            </a:r>
            <a:endParaRPr lang="nb-NO" sz="2400" dirty="0"/>
          </a:p>
          <a:p>
            <a:pPr marL="347400" lvl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nb-NO" dirty="0" err="1">
                <a:solidFill>
                  <a:srgbClr val="3192A9"/>
                </a:solidFill>
                <a:latin typeface="Arial"/>
                <a:cs typeface="Arial"/>
              </a:rPr>
              <a:t>Ilastik</a:t>
            </a: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 team, HDB</a:t>
            </a:r>
          </a:p>
          <a:p>
            <a:pPr marL="347400" lvl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Brianna Gurdon, JAX</a:t>
            </a:r>
          </a:p>
          <a:p>
            <a:pPr marL="347400" lvl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Catherine </a:t>
            </a:r>
            <a:r>
              <a:rPr lang="nb-NO" dirty="0" err="1">
                <a:solidFill>
                  <a:srgbClr val="3192A9"/>
                </a:solidFill>
                <a:latin typeface="Arial"/>
                <a:cs typeface="Arial"/>
              </a:rPr>
              <a:t>Kaczorowski</a:t>
            </a: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, JAX</a:t>
            </a:r>
          </a:p>
          <a:p>
            <a:pPr marL="347400" lvl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endParaRPr lang="nb-NO" dirty="0">
              <a:solidFill>
                <a:srgbClr val="3192A9"/>
              </a:solidFill>
              <a:latin typeface="Arial"/>
              <a:cs typeface="Arial"/>
            </a:endParaRPr>
          </a:p>
          <a:p>
            <a:pPr marL="347400" lvl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Input from </a:t>
            </a:r>
            <a:r>
              <a:rPr lang="nb-NO" dirty="0" err="1">
                <a:solidFill>
                  <a:srgbClr val="3192A9"/>
                </a:solidFill>
                <a:latin typeface="Arial"/>
                <a:cs typeface="Arial"/>
              </a:rPr>
              <a:t>many</a:t>
            </a: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 </a:t>
            </a:r>
            <a:r>
              <a:rPr lang="nb-NO" dirty="0" err="1">
                <a:solidFill>
                  <a:srgbClr val="3192A9"/>
                </a:solidFill>
                <a:latin typeface="Arial"/>
                <a:cs typeface="Arial"/>
              </a:rPr>
              <a:t>software</a:t>
            </a: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 </a:t>
            </a:r>
            <a:r>
              <a:rPr lang="nb-NO" dirty="0" err="1">
                <a:solidFill>
                  <a:srgbClr val="3192A9"/>
                </a:solidFill>
                <a:latin typeface="Arial"/>
                <a:cs typeface="Arial"/>
              </a:rPr>
              <a:t>users</a:t>
            </a:r>
            <a:r>
              <a:rPr lang="nb-NO" dirty="0">
                <a:solidFill>
                  <a:srgbClr val="3192A9"/>
                </a:solidFill>
                <a:latin typeface="Arial"/>
                <a:cs typeface="Arial"/>
              </a:rPr>
              <a:t>  </a:t>
            </a:r>
          </a:p>
          <a:p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17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67FC-DB99-34CA-6DA4-DFCD63A3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Articles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thesis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04DD3-C8A6-8494-E034-7385B5BA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92" y="1010054"/>
            <a:ext cx="11520000" cy="4400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/>
              <a:t> </a:t>
            </a:r>
            <a:r>
              <a:rPr lang="nb-NO" sz="2000" b="1" dirty="0"/>
              <a:t>Paper I: Yates SC</a:t>
            </a:r>
            <a:r>
              <a:rPr lang="nb-NO" sz="2000" dirty="0"/>
              <a:t>, Groeneboom NE, </a:t>
            </a:r>
            <a:r>
              <a:rPr lang="nb-NO" sz="2000" dirty="0" err="1"/>
              <a:t>Coello</a:t>
            </a:r>
            <a:r>
              <a:rPr lang="nb-NO" sz="2000" dirty="0"/>
              <a:t> C, </a:t>
            </a:r>
            <a:r>
              <a:rPr lang="nb-NO" sz="2000" dirty="0" err="1"/>
              <a:t>Lichtenthaler</a:t>
            </a:r>
            <a:r>
              <a:rPr lang="nb-NO" sz="2000" dirty="0"/>
              <a:t> SF, </a:t>
            </a:r>
            <a:r>
              <a:rPr lang="nb-NO" sz="2000" dirty="0" err="1"/>
              <a:t>Kuhn</a:t>
            </a:r>
            <a:r>
              <a:rPr lang="nb-NO" sz="2000" dirty="0"/>
              <a:t> PH, </a:t>
            </a:r>
            <a:r>
              <a:rPr lang="nb-NO" sz="2000" dirty="0" err="1"/>
              <a:t>Demuth</a:t>
            </a:r>
            <a:r>
              <a:rPr lang="nb-NO" sz="2000" dirty="0"/>
              <a:t> </a:t>
            </a:r>
            <a:r>
              <a:rPr lang="nb-NO" sz="2000" dirty="0" err="1"/>
              <a:t>HU,Hartlage-Rübsamen</a:t>
            </a:r>
            <a:r>
              <a:rPr lang="nb-NO" sz="2000" dirty="0"/>
              <a:t> M, </a:t>
            </a:r>
            <a:r>
              <a:rPr lang="nb-NO" sz="2000" dirty="0" err="1"/>
              <a:t>Roßner</a:t>
            </a:r>
            <a:r>
              <a:rPr lang="nb-NO" sz="2000" dirty="0"/>
              <a:t> S, Leergaard T, Kreshuk A, </a:t>
            </a:r>
            <a:r>
              <a:rPr lang="nb-NO" sz="2000" dirty="0" err="1"/>
              <a:t>Puchades</a:t>
            </a:r>
            <a:r>
              <a:rPr lang="nb-NO" sz="2000" dirty="0"/>
              <a:t> MA, Bjaalie JG (2019). QUINT: </a:t>
            </a:r>
            <a:r>
              <a:rPr lang="nb-NO" sz="2000" dirty="0" err="1"/>
              <a:t>Workflow</a:t>
            </a:r>
            <a:r>
              <a:rPr lang="nb-NO" sz="2000" dirty="0"/>
              <a:t> for </a:t>
            </a:r>
            <a:r>
              <a:rPr lang="nb-NO" sz="2000" dirty="0" err="1"/>
              <a:t>quantification</a:t>
            </a:r>
            <a:r>
              <a:rPr lang="nb-NO" sz="2000" dirty="0"/>
              <a:t> and spatial </a:t>
            </a:r>
            <a:r>
              <a:rPr lang="nb-NO" sz="2000" dirty="0" err="1"/>
              <a:t>analysis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features</a:t>
            </a:r>
            <a:r>
              <a:rPr lang="nb-NO" sz="2000" dirty="0"/>
              <a:t> in </a:t>
            </a:r>
            <a:r>
              <a:rPr lang="nb-NO" sz="2000" dirty="0" err="1"/>
              <a:t>histological</a:t>
            </a:r>
            <a:r>
              <a:rPr lang="nb-NO" sz="2000" dirty="0"/>
              <a:t> images from </a:t>
            </a:r>
            <a:r>
              <a:rPr lang="nb-NO" sz="2000" dirty="0" err="1"/>
              <a:t>rodent</a:t>
            </a:r>
            <a:r>
              <a:rPr lang="nb-NO" sz="2000" dirty="0"/>
              <a:t> </a:t>
            </a:r>
            <a:r>
              <a:rPr lang="nb-NO" sz="2000" dirty="0" err="1"/>
              <a:t>brain</a:t>
            </a:r>
            <a:r>
              <a:rPr lang="nb-NO" sz="2000" dirty="0"/>
              <a:t>. Front </a:t>
            </a:r>
            <a:r>
              <a:rPr lang="nb-NO" sz="2000" dirty="0" err="1"/>
              <a:t>Neuroinform</a:t>
            </a:r>
            <a:r>
              <a:rPr lang="nb-NO" sz="2000" dirty="0"/>
              <a:t> 13:75. DOI: 10.3389/fninf.2019.00075</a:t>
            </a:r>
            <a:endParaRPr lang="nb-NO" sz="2000" b="1" dirty="0"/>
          </a:p>
          <a:p>
            <a:pPr marL="0" indent="0">
              <a:buNone/>
            </a:pPr>
            <a:r>
              <a:rPr lang="nb-NO" sz="2000" b="1" dirty="0"/>
              <a:t>Paper II: </a:t>
            </a:r>
            <a:r>
              <a:rPr lang="nb-NO" sz="2000" dirty="0"/>
              <a:t>Groeneboom NE, </a:t>
            </a:r>
            <a:r>
              <a:rPr lang="nb-NO" sz="2000" b="1" dirty="0"/>
              <a:t>Yates SC</a:t>
            </a:r>
            <a:r>
              <a:rPr lang="nb-NO" sz="2000" dirty="0"/>
              <a:t>, </a:t>
            </a:r>
            <a:r>
              <a:rPr lang="nb-NO" sz="2000" dirty="0" err="1"/>
              <a:t>Puchades</a:t>
            </a:r>
            <a:r>
              <a:rPr lang="nb-NO" sz="2000" dirty="0"/>
              <a:t> MA and Bjaalie JG. </a:t>
            </a:r>
            <a:r>
              <a:rPr lang="nb-NO" sz="2000" dirty="0" err="1"/>
              <a:t>Nutil</a:t>
            </a:r>
            <a:r>
              <a:rPr lang="nb-NO" sz="2000" dirty="0"/>
              <a:t>: A Pre- and Post-</a:t>
            </a:r>
            <a:r>
              <a:rPr lang="nb-NO" sz="2000" dirty="0" err="1"/>
              <a:t>processing</a:t>
            </a:r>
            <a:r>
              <a:rPr lang="nb-NO" sz="2000" dirty="0"/>
              <a:t> </a:t>
            </a:r>
            <a:r>
              <a:rPr lang="nb-NO" sz="2000" dirty="0" err="1"/>
              <a:t>Toolbox</a:t>
            </a:r>
            <a:r>
              <a:rPr lang="nb-NO" sz="2000" dirty="0"/>
              <a:t> for </a:t>
            </a:r>
            <a:r>
              <a:rPr lang="nb-NO" sz="2000" dirty="0" err="1"/>
              <a:t>Histological</a:t>
            </a:r>
            <a:r>
              <a:rPr lang="nb-NO" sz="2000" dirty="0"/>
              <a:t> </a:t>
            </a:r>
            <a:r>
              <a:rPr lang="nb-NO" sz="2000" dirty="0" err="1"/>
              <a:t>Rodent</a:t>
            </a:r>
            <a:r>
              <a:rPr lang="nb-NO" sz="2000" dirty="0"/>
              <a:t> Brain </a:t>
            </a:r>
            <a:r>
              <a:rPr lang="nb-NO" sz="2000" dirty="0" err="1"/>
              <a:t>Section</a:t>
            </a:r>
            <a:r>
              <a:rPr lang="nb-NO" sz="2000" dirty="0"/>
              <a:t> Images (2020). Front. </a:t>
            </a:r>
            <a:r>
              <a:rPr lang="nb-NO" sz="2000" dirty="0" err="1"/>
              <a:t>Neuroinform</a:t>
            </a:r>
            <a:r>
              <a:rPr lang="nb-NO" sz="2000" dirty="0"/>
              <a:t> 14:37. DOI: 10.3389/fninf.2020.00037</a:t>
            </a:r>
            <a:endParaRPr lang="nb-NO" sz="2000" b="1" dirty="0"/>
          </a:p>
          <a:p>
            <a:pPr marL="0" indent="0">
              <a:buNone/>
            </a:pPr>
            <a:r>
              <a:rPr lang="nb-NO" sz="2000" b="1" dirty="0"/>
              <a:t>Paper III: </a:t>
            </a:r>
            <a:r>
              <a:rPr lang="nb-NO" sz="2000" dirty="0"/>
              <a:t>Gurdon B*, </a:t>
            </a:r>
            <a:r>
              <a:rPr lang="nb-NO" sz="2000" b="1" dirty="0"/>
              <a:t>Yates SC*, </a:t>
            </a:r>
            <a:r>
              <a:rPr lang="nb-NO" sz="2000" dirty="0" err="1"/>
              <a:t>Csusc</a:t>
            </a:r>
            <a:r>
              <a:rPr lang="nb-NO" sz="2000" dirty="0"/>
              <a:t> G, Groeneboom N, </a:t>
            </a:r>
            <a:r>
              <a:rPr lang="nb-NO" sz="2000" dirty="0" err="1"/>
              <a:t>Hadad</a:t>
            </a:r>
            <a:r>
              <a:rPr lang="nb-NO" sz="2000" dirty="0"/>
              <a:t> N, </a:t>
            </a:r>
            <a:r>
              <a:rPr lang="nb-NO" sz="2000" dirty="0" err="1"/>
              <a:t>Telpoukhovskaia</a:t>
            </a:r>
            <a:r>
              <a:rPr lang="nb-NO" sz="2000" dirty="0"/>
              <a:t> M, </a:t>
            </a:r>
            <a:r>
              <a:rPr lang="nb-NO" sz="2000" dirty="0" err="1"/>
              <a:t>Ouellette</a:t>
            </a:r>
            <a:r>
              <a:rPr lang="nb-NO" sz="2000" dirty="0"/>
              <a:t> A, </a:t>
            </a:r>
            <a:r>
              <a:rPr lang="nb-NO" sz="2000" dirty="0" err="1"/>
              <a:t>Ouellette</a:t>
            </a:r>
            <a:r>
              <a:rPr lang="nb-NO" sz="2000" dirty="0"/>
              <a:t> T, </a:t>
            </a:r>
            <a:r>
              <a:rPr lang="nb-NO" sz="2000" dirty="0" err="1"/>
              <a:t>O’Connell</a:t>
            </a:r>
            <a:r>
              <a:rPr lang="nb-NO" sz="2000" dirty="0"/>
              <a:t> K, Singh S, </a:t>
            </a:r>
            <a:r>
              <a:rPr lang="nb-NO" sz="2000" dirty="0" err="1"/>
              <a:t>Murdy</a:t>
            </a:r>
            <a:r>
              <a:rPr lang="nb-NO" sz="2000" dirty="0"/>
              <a:t> T, Merchant E, Bjerke I, Kleven H, Schlegel U, Leergaard T, </a:t>
            </a:r>
            <a:r>
              <a:rPr lang="nb-NO" sz="2000" dirty="0" err="1"/>
              <a:t>Puchades</a:t>
            </a:r>
            <a:r>
              <a:rPr lang="nb-NO" sz="2000" dirty="0"/>
              <a:t> M, Bjaalie J, </a:t>
            </a:r>
            <a:r>
              <a:rPr lang="nb-NO" sz="2000" dirty="0" err="1"/>
              <a:t>Kaczorowski</a:t>
            </a:r>
            <a:r>
              <a:rPr lang="nb-NO" sz="2000" b="1" dirty="0"/>
              <a:t> </a:t>
            </a:r>
            <a:r>
              <a:rPr lang="nb-NO" sz="2000" dirty="0"/>
              <a:t>C  </a:t>
            </a:r>
            <a:r>
              <a:rPr lang="nb-NO" sz="2000" b="1" dirty="0"/>
              <a:t>(2023). </a:t>
            </a:r>
            <a:r>
              <a:rPr lang="en-US" sz="2000" dirty="0"/>
              <a:t>Detecting the effect of genetic diversity on brain composition in an Alzheimer’s disease mouse model. </a:t>
            </a:r>
            <a:r>
              <a:rPr lang="en-US" sz="2000" dirty="0" err="1"/>
              <a:t>BioRxiv</a:t>
            </a:r>
            <a:r>
              <a:rPr lang="en-US" sz="2000" dirty="0"/>
              <a:t>. DOI: 10.1101/2023.02.27.530226</a:t>
            </a:r>
            <a:endParaRPr lang="nb-NO" sz="2000" b="1" dirty="0"/>
          </a:p>
          <a:p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4D1C8-EB65-F79E-1DE2-CFD8C3E2F5AC}"/>
              </a:ext>
            </a:extLst>
          </p:cNvPr>
          <p:cNvSpPr txBox="1"/>
          <p:nvPr/>
        </p:nvSpPr>
        <p:spPr>
          <a:xfrm>
            <a:off x="990600" y="563569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* </a:t>
            </a:r>
            <a:r>
              <a:rPr lang="nb-NO" dirty="0" err="1"/>
              <a:t>Shared</a:t>
            </a:r>
            <a:r>
              <a:rPr lang="nb-NO" dirty="0"/>
              <a:t> first </a:t>
            </a:r>
            <a:r>
              <a:rPr lang="nb-NO" dirty="0" err="1"/>
              <a:t>authorship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476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0377-5309-2250-92BB-4E9BAA5C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Research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rodent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C4D0-7E42-C620-4E23-750D7CA2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92" y="1010054"/>
            <a:ext cx="9254008" cy="5227258"/>
          </a:xfrm>
        </p:spPr>
        <p:txBody>
          <a:bodyPr/>
          <a:lstStyle/>
          <a:p>
            <a:r>
              <a:rPr lang="nb-NO" dirty="0" err="1"/>
              <a:t>Provide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brain</a:t>
            </a:r>
            <a:r>
              <a:rPr lang="nb-NO" dirty="0"/>
              <a:t> in </a:t>
            </a:r>
            <a:r>
              <a:rPr lang="nb-NO" dirty="0" err="1"/>
              <a:t>health</a:t>
            </a:r>
            <a:r>
              <a:rPr lang="nb-NO" dirty="0"/>
              <a:t> and </a:t>
            </a:r>
            <a:r>
              <a:rPr lang="nb-NO" dirty="0" err="1"/>
              <a:t>disease</a:t>
            </a:r>
            <a:endParaRPr lang="nb-NO" dirty="0"/>
          </a:p>
          <a:p>
            <a:r>
              <a:rPr lang="nb-NO" dirty="0" err="1"/>
              <a:t>Similarities</a:t>
            </a:r>
            <a:r>
              <a:rPr lang="nb-NO" dirty="0"/>
              <a:t> in </a:t>
            </a:r>
            <a:r>
              <a:rPr lang="nb-NO" dirty="0" err="1"/>
              <a:t>structure</a:t>
            </a:r>
            <a:r>
              <a:rPr lang="nb-NO" dirty="0"/>
              <a:t> and </a:t>
            </a:r>
            <a:r>
              <a:rPr lang="nb-NO" dirty="0" err="1"/>
              <a:t>function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species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an alternative for </a:t>
            </a:r>
            <a:r>
              <a:rPr lang="nb-NO" dirty="0" err="1"/>
              <a:t>exploring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human </a:t>
            </a:r>
            <a:r>
              <a:rPr lang="nb-NO" dirty="0" err="1"/>
              <a:t>brain</a:t>
            </a:r>
            <a:endParaRPr lang="nb-NO" dirty="0"/>
          </a:p>
          <a:p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C9A0F-5B8C-9E01-A713-4C94364DFE04}"/>
              </a:ext>
            </a:extLst>
          </p:cNvPr>
          <p:cNvSpPr txBox="1"/>
          <p:nvPr/>
        </p:nvSpPr>
        <p:spPr>
          <a:xfrm>
            <a:off x="552928" y="2690098"/>
            <a:ext cx="5334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3192A9"/>
                </a:solidFill>
                <a:latin typeface="Arial"/>
                <a:ea typeface="+mj-ea"/>
                <a:cs typeface="Arial"/>
              </a:rPr>
              <a:t>Normal </a:t>
            </a:r>
            <a:r>
              <a:rPr lang="nb-NO" sz="2400" dirty="0" err="1">
                <a:solidFill>
                  <a:srgbClr val="3192A9"/>
                </a:solidFill>
                <a:latin typeface="Arial"/>
                <a:ea typeface="+mj-ea"/>
                <a:cs typeface="Arial"/>
              </a:rPr>
              <a:t>models</a:t>
            </a:r>
            <a:endParaRPr lang="nb-NO" sz="2400" dirty="0">
              <a:solidFill>
                <a:srgbClr val="3192A9"/>
              </a:solidFill>
              <a:latin typeface="Arial"/>
              <a:ea typeface="+mj-ea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 err="1"/>
              <a:t>Explore</a:t>
            </a:r>
            <a:r>
              <a:rPr lang="nb-NO" sz="2000" dirty="0"/>
              <a:t> </a:t>
            </a:r>
            <a:r>
              <a:rPr lang="nb-NO" sz="2000" dirty="0" err="1"/>
              <a:t>connectivity</a:t>
            </a:r>
            <a:r>
              <a:rPr lang="nb-NO" sz="2000" dirty="0"/>
              <a:t>, spatial </a:t>
            </a:r>
            <a:r>
              <a:rPr lang="nb-NO" sz="2000" dirty="0" err="1"/>
              <a:t>distribution</a:t>
            </a:r>
            <a:r>
              <a:rPr lang="nb-NO" sz="2000" dirty="0"/>
              <a:t> and </a:t>
            </a:r>
            <a:r>
              <a:rPr lang="nb-NO" sz="2000" dirty="0" err="1"/>
              <a:t>density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cells</a:t>
            </a:r>
            <a:r>
              <a:rPr lang="nb-NO" sz="2000" dirty="0"/>
              <a:t> in </a:t>
            </a:r>
            <a:r>
              <a:rPr lang="nb-NO" sz="2000" dirty="0" err="1"/>
              <a:t>healthy</a:t>
            </a:r>
            <a:r>
              <a:rPr lang="nb-NO" sz="2000" dirty="0"/>
              <a:t> </a:t>
            </a:r>
            <a:r>
              <a:rPr lang="nb-NO" sz="2000" dirty="0" err="1"/>
              <a:t>tissue</a:t>
            </a:r>
            <a:endParaRPr lang="nb-NO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/>
              <a:t>Reference </a:t>
            </a:r>
            <a:r>
              <a:rPr lang="nb-NO" sz="2000" dirty="0" err="1"/>
              <a:t>datasets</a:t>
            </a:r>
            <a:endParaRPr lang="nb-NO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 err="1"/>
              <a:t>Quantitative</a:t>
            </a:r>
            <a:r>
              <a:rPr lang="nb-NO" sz="2000" dirty="0"/>
              <a:t> data used to </a:t>
            </a:r>
            <a:r>
              <a:rPr lang="nb-NO" sz="2000" dirty="0" err="1"/>
              <a:t>feed</a:t>
            </a:r>
            <a:r>
              <a:rPr lang="nb-NO" sz="2000" dirty="0"/>
              <a:t> </a:t>
            </a:r>
            <a:r>
              <a:rPr lang="nb-NO" sz="2000" dirty="0" err="1"/>
              <a:t>computational</a:t>
            </a:r>
            <a:r>
              <a:rPr lang="nb-NO" sz="2000" dirty="0"/>
              <a:t> </a:t>
            </a:r>
            <a:r>
              <a:rPr lang="nb-NO" sz="2000" dirty="0" err="1"/>
              <a:t>models</a:t>
            </a:r>
            <a:endParaRPr lang="nb-NO" sz="2000" dirty="0"/>
          </a:p>
          <a:p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B213E-8251-73C0-2FDF-69F6781A0C8D}"/>
              </a:ext>
            </a:extLst>
          </p:cNvPr>
          <p:cNvSpPr txBox="1"/>
          <p:nvPr/>
        </p:nvSpPr>
        <p:spPr>
          <a:xfrm>
            <a:off x="5995210" y="2690098"/>
            <a:ext cx="55871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>
                <a:solidFill>
                  <a:srgbClr val="3192A9"/>
                </a:solidFill>
                <a:latin typeface="Arial"/>
                <a:ea typeface="+mj-ea"/>
                <a:cs typeface="Arial"/>
              </a:rPr>
              <a:t>Transgenic</a:t>
            </a:r>
            <a:r>
              <a:rPr lang="nb-NO" sz="2400" dirty="0">
                <a:solidFill>
                  <a:srgbClr val="3192A9"/>
                </a:solidFill>
                <a:latin typeface="Arial"/>
                <a:ea typeface="+mj-ea"/>
                <a:cs typeface="Arial"/>
              </a:rPr>
              <a:t> </a:t>
            </a:r>
            <a:r>
              <a:rPr lang="nb-NO" sz="2400" dirty="0" err="1">
                <a:solidFill>
                  <a:srgbClr val="3192A9"/>
                </a:solidFill>
                <a:latin typeface="Arial"/>
                <a:ea typeface="+mj-ea"/>
                <a:cs typeface="Arial"/>
              </a:rPr>
              <a:t>models</a:t>
            </a:r>
            <a:endParaRPr lang="nb-NO" sz="2400" dirty="0">
              <a:solidFill>
                <a:srgbClr val="3192A9"/>
              </a:solidFill>
              <a:latin typeface="Arial"/>
              <a:ea typeface="+mj-ea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2000" dirty="0" err="1"/>
              <a:t>Mimic</a:t>
            </a:r>
            <a:r>
              <a:rPr lang="nb-NO" sz="2000" dirty="0"/>
              <a:t> </a:t>
            </a:r>
            <a:r>
              <a:rPr lang="nb-NO" sz="2000" dirty="0" err="1"/>
              <a:t>pathogenic</a:t>
            </a:r>
            <a:r>
              <a:rPr lang="nb-NO" sz="2000" dirty="0"/>
              <a:t> </a:t>
            </a:r>
            <a:r>
              <a:rPr lang="nb-NO" sz="2000" dirty="0" err="1"/>
              <a:t>mechanisms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disease</a:t>
            </a:r>
            <a:endParaRPr lang="nb-NO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2000" dirty="0" err="1"/>
              <a:t>Assess</a:t>
            </a:r>
            <a:r>
              <a:rPr lang="nb-NO" sz="2000" dirty="0"/>
              <a:t> </a:t>
            </a:r>
            <a:r>
              <a:rPr lang="nb-NO" sz="2000" dirty="0" err="1"/>
              <a:t>disease</a:t>
            </a:r>
            <a:r>
              <a:rPr lang="nb-NO" sz="2000" dirty="0"/>
              <a:t> </a:t>
            </a:r>
            <a:r>
              <a:rPr lang="nb-NO" sz="2000" dirty="0" err="1"/>
              <a:t>progression</a:t>
            </a:r>
            <a:r>
              <a:rPr lang="nb-NO" sz="2000" dirty="0"/>
              <a:t> by </a:t>
            </a:r>
            <a:r>
              <a:rPr lang="nb-NO" sz="2000" dirty="0" err="1"/>
              <a:t>quantifying</a:t>
            </a:r>
            <a:r>
              <a:rPr lang="nb-NO" sz="2000" dirty="0"/>
              <a:t> </a:t>
            </a:r>
            <a:r>
              <a:rPr lang="nb-NO" sz="2000" dirty="0" err="1"/>
              <a:t>cells</a:t>
            </a:r>
            <a:r>
              <a:rPr lang="nb-NO" sz="2000" dirty="0"/>
              <a:t>, </a:t>
            </a:r>
            <a:r>
              <a:rPr lang="nb-NO" sz="2000" dirty="0" err="1"/>
              <a:t>pathogenic</a:t>
            </a:r>
            <a:r>
              <a:rPr lang="nb-NO" sz="2000" dirty="0"/>
              <a:t> markers-</a:t>
            </a:r>
            <a:r>
              <a:rPr lang="nb-NO" sz="2000" dirty="0" err="1"/>
              <a:t>of</a:t>
            </a:r>
            <a:r>
              <a:rPr lang="nb-NO" sz="2000" dirty="0"/>
              <a:t>-</a:t>
            </a:r>
            <a:r>
              <a:rPr lang="nb-NO" sz="2000" dirty="0" err="1"/>
              <a:t>disease</a:t>
            </a:r>
            <a:r>
              <a:rPr lang="nb-NO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2000" dirty="0" err="1"/>
              <a:t>Effects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interventions</a:t>
            </a:r>
            <a:endParaRPr lang="nb-NO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2000" dirty="0" err="1"/>
              <a:t>Anatomical</a:t>
            </a:r>
            <a:r>
              <a:rPr lang="nb-NO" sz="2000" dirty="0"/>
              <a:t> </a:t>
            </a:r>
            <a:r>
              <a:rPr lang="nb-NO" sz="2000" dirty="0" err="1"/>
              <a:t>differences</a:t>
            </a:r>
            <a:r>
              <a:rPr lang="nb-NO" sz="2000" dirty="0"/>
              <a:t> relative to normal </a:t>
            </a:r>
            <a:r>
              <a:rPr lang="nb-NO" sz="2000" dirty="0" err="1"/>
              <a:t>mice</a:t>
            </a:r>
            <a:endParaRPr lang="nb-NO" sz="2000" dirty="0"/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71B61-BFA5-2065-65C5-6B219A21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50036" y="525255"/>
            <a:ext cx="2009924" cy="177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021EB-42E0-12ED-DBAC-8C89BDE0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4" y="5022112"/>
            <a:ext cx="2161603" cy="1109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D559B-EF36-F8EE-3400-FE8A354544C5}"/>
              </a:ext>
            </a:extLst>
          </p:cNvPr>
          <p:cNvSpPr txBox="1"/>
          <p:nvPr/>
        </p:nvSpPr>
        <p:spPr>
          <a:xfrm>
            <a:off x="10148777" y="5960313"/>
            <a:ext cx="2043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Picture </a:t>
            </a:r>
            <a:r>
              <a:rPr lang="nb-NO" sz="1200" dirty="0" err="1"/>
              <a:t>source</a:t>
            </a:r>
            <a:r>
              <a:rPr lang="nb-NO" sz="1200" dirty="0"/>
              <a:t>: scidraw.io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6247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1F51-EB78-C19C-2D20-492F8929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Quantify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in </a:t>
            </a:r>
            <a:r>
              <a:rPr lang="nb-NO" dirty="0" err="1"/>
              <a:t>rodent</a:t>
            </a:r>
            <a:r>
              <a:rPr lang="nb-NO" dirty="0"/>
              <a:t> </a:t>
            </a:r>
            <a:r>
              <a:rPr lang="nb-NO" dirty="0" err="1"/>
              <a:t>brains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FA64-CEB0-21D9-FFA7-0F056A3B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92" y="1010054"/>
            <a:ext cx="11520000" cy="1220180"/>
          </a:xfrm>
        </p:spPr>
        <p:txBody>
          <a:bodyPr>
            <a:normAutofit/>
          </a:bodyPr>
          <a:lstStyle/>
          <a:p>
            <a:r>
              <a:rPr lang="nb-NO" dirty="0" err="1"/>
              <a:t>Histological</a:t>
            </a:r>
            <a:r>
              <a:rPr lang="nb-NO" dirty="0"/>
              <a:t> </a:t>
            </a:r>
            <a:r>
              <a:rPr lang="nb-NO" dirty="0" err="1"/>
              <a:t>brain</a:t>
            </a:r>
            <a:r>
              <a:rPr lang="nb-NO" dirty="0"/>
              <a:t> </a:t>
            </a:r>
            <a:r>
              <a:rPr lang="nb-NO" dirty="0" err="1"/>
              <a:t>sections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widely</a:t>
            </a:r>
            <a:r>
              <a:rPr lang="nb-NO" dirty="0"/>
              <a:t> used to support </a:t>
            </a:r>
            <a:r>
              <a:rPr lang="nb-NO" dirty="0" err="1"/>
              <a:t>quantification</a:t>
            </a:r>
            <a:endParaRPr lang="nb-NO" dirty="0"/>
          </a:p>
          <a:p>
            <a:r>
              <a:rPr lang="nb-NO" dirty="0"/>
              <a:t>Brain is </a:t>
            </a:r>
            <a:r>
              <a:rPr lang="nb-NO" dirty="0" err="1"/>
              <a:t>sectioned</a:t>
            </a:r>
            <a:r>
              <a:rPr lang="nb-NO" dirty="0"/>
              <a:t>, </a:t>
            </a:r>
            <a:r>
              <a:rPr lang="nb-NO" dirty="0" err="1"/>
              <a:t>labelled</a:t>
            </a:r>
            <a:r>
              <a:rPr lang="nb-NO" dirty="0"/>
              <a:t> and </a:t>
            </a:r>
            <a:r>
              <a:rPr lang="nb-NO" dirty="0" err="1"/>
              <a:t>imaged</a:t>
            </a:r>
            <a:r>
              <a:rPr lang="nb-NO" dirty="0"/>
              <a:t> under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microscope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AAFB1F-AD95-E883-7A3D-E3F438F0746D}"/>
              </a:ext>
            </a:extLst>
          </p:cNvPr>
          <p:cNvGrpSpPr/>
          <p:nvPr/>
        </p:nvGrpSpPr>
        <p:grpSpPr>
          <a:xfrm>
            <a:off x="927332" y="2607838"/>
            <a:ext cx="2833863" cy="2359375"/>
            <a:chOff x="1546577" y="3251200"/>
            <a:chExt cx="2833863" cy="2359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4AA047-ED98-FFAA-DE78-22C54B64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038451" y="3064758"/>
              <a:ext cx="1850116" cy="283386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523A538-40B7-9D41-3E57-6F97DDAF4AD3}"/>
                </a:ext>
              </a:extLst>
            </p:cNvPr>
            <p:cNvCxnSpPr/>
            <p:nvPr/>
          </p:nvCxnSpPr>
          <p:spPr>
            <a:xfrm flipH="1">
              <a:off x="2540000" y="3251200"/>
              <a:ext cx="33867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4A15C5-D768-1D67-30CF-1BBD3786E38E}"/>
                </a:ext>
              </a:extLst>
            </p:cNvPr>
            <p:cNvCxnSpPr/>
            <p:nvPr/>
          </p:nvCxnSpPr>
          <p:spPr>
            <a:xfrm flipH="1">
              <a:off x="2692400" y="3290710"/>
              <a:ext cx="33867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D05EAD-142A-F399-FCD0-265C84F8A024}"/>
                </a:ext>
              </a:extLst>
            </p:cNvPr>
            <p:cNvCxnSpPr/>
            <p:nvPr/>
          </p:nvCxnSpPr>
          <p:spPr>
            <a:xfrm flipH="1">
              <a:off x="2844800" y="3296353"/>
              <a:ext cx="33867" cy="2314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05137D0-4BED-3643-30DE-4C9BB01EDD61}"/>
              </a:ext>
            </a:extLst>
          </p:cNvPr>
          <p:cNvSpPr/>
          <p:nvPr/>
        </p:nvSpPr>
        <p:spPr>
          <a:xfrm>
            <a:off x="9818138" y="5960312"/>
            <a:ext cx="23738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/>
              <a:t>Images from Allen </a:t>
            </a:r>
            <a:r>
              <a:rPr lang="nb-NO" sz="1400" dirty="0" err="1"/>
              <a:t>Institute</a:t>
            </a:r>
            <a:endParaRPr lang="nb-NO" sz="1400" dirty="0"/>
          </a:p>
        </p:txBody>
      </p:sp>
      <p:sp>
        <p:nvSpPr>
          <p:cNvPr id="10" name="Right Arrow 2">
            <a:extLst>
              <a:ext uri="{FF2B5EF4-FFF2-40B4-BE49-F238E27FC236}">
                <a16:creationId xmlns:a16="http://schemas.microsoft.com/office/drawing/2014/main" id="{7E40201C-C63B-7A96-F066-5D34AAC7A32A}"/>
              </a:ext>
            </a:extLst>
          </p:cNvPr>
          <p:cNvSpPr/>
          <p:nvPr/>
        </p:nvSpPr>
        <p:spPr>
          <a:xfrm>
            <a:off x="3738007" y="3705713"/>
            <a:ext cx="1061155" cy="293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BCE60C-0CCE-DE1F-7CB6-5BFC348B3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362200"/>
            <a:ext cx="2265347" cy="1305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AECAAA-0657-F434-12DC-0E4019898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566" y="4155271"/>
            <a:ext cx="1948362" cy="1444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016D8-FE24-3263-ED38-6500643DAA77}"/>
              </a:ext>
            </a:extLst>
          </p:cNvPr>
          <p:cNvSpPr txBox="1"/>
          <p:nvPr/>
        </p:nvSpPr>
        <p:spPr>
          <a:xfrm>
            <a:off x="6691991" y="5574268"/>
            <a:ext cx="278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Connectivity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DC767-6EC3-D34E-B823-99F18FB79FC9}"/>
              </a:ext>
            </a:extLst>
          </p:cNvPr>
          <p:cNvSpPr txBox="1"/>
          <p:nvPr/>
        </p:nvSpPr>
        <p:spPr>
          <a:xfrm>
            <a:off x="5162317" y="3669002"/>
            <a:ext cx="260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in </a:t>
            </a:r>
            <a:r>
              <a:rPr lang="nb-NO" dirty="0" err="1"/>
              <a:t>situ</a:t>
            </a:r>
            <a:r>
              <a:rPr lang="nb-NO" dirty="0"/>
              <a:t> </a:t>
            </a:r>
            <a:r>
              <a:rPr lang="nb-NO" dirty="0" err="1"/>
              <a:t>hybridisation</a:t>
            </a:r>
            <a:endParaRPr lang="nb-NO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BE012-3BEA-F0E8-D7DA-1ECB4D07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163" y="3986924"/>
            <a:ext cx="1060430" cy="13828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7F1AFE-FCC3-E25F-282A-E762935EF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973" y="2133600"/>
            <a:ext cx="1936810" cy="1317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91344-A25E-928E-0DBA-1FD9B70827D7}"/>
              </a:ext>
            </a:extLst>
          </p:cNvPr>
          <p:cNvSpPr txBox="1"/>
          <p:nvPr/>
        </p:nvSpPr>
        <p:spPr>
          <a:xfrm>
            <a:off x="8153400" y="3512838"/>
            <a:ext cx="256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immunohistochemistry</a:t>
            </a:r>
            <a:endParaRPr lang="nb-N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52A18-5400-C0C2-6125-C97032DE30BB}"/>
              </a:ext>
            </a:extLst>
          </p:cNvPr>
          <p:cNvSpPr txBox="1"/>
          <p:nvPr/>
        </p:nvSpPr>
        <p:spPr>
          <a:xfrm>
            <a:off x="56685" y="5951153"/>
            <a:ext cx="301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Picture </a:t>
            </a:r>
            <a:r>
              <a:rPr lang="nb-NO" sz="1400" dirty="0" err="1"/>
              <a:t>source</a:t>
            </a:r>
            <a:r>
              <a:rPr lang="nb-NO" sz="1400" dirty="0"/>
              <a:t>: scidraw.io</a:t>
            </a:r>
          </a:p>
        </p:txBody>
      </p:sp>
    </p:spTree>
    <p:extLst>
      <p:ext uri="{BB962C8B-B14F-4D97-AF65-F5344CB8AC3E}">
        <p14:creationId xmlns:p14="http://schemas.microsoft.com/office/powerpoint/2010/main" val="330757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AC5F-C105-E8AF-8C16-D289D3CE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to </a:t>
            </a:r>
            <a:r>
              <a:rPr lang="nb-NO" dirty="0" err="1"/>
              <a:t>quantify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labelling</a:t>
            </a:r>
            <a:r>
              <a:rPr lang="nb-NO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BE64A-EAE9-4E28-677D-A40045922C32}"/>
              </a:ext>
            </a:extLst>
          </p:cNvPr>
          <p:cNvSpPr txBox="1"/>
          <p:nvPr/>
        </p:nvSpPr>
        <p:spPr>
          <a:xfrm>
            <a:off x="8879788" y="3665834"/>
            <a:ext cx="224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/>
              <a:t>Segmentation</a:t>
            </a:r>
            <a:endParaRPr lang="nb-NO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45DC2-8489-222B-2081-B2503B65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407" y="1657909"/>
            <a:ext cx="3240793" cy="1968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F10C9-F8B3-B119-D331-F1587590A1B5}"/>
              </a:ext>
            </a:extLst>
          </p:cNvPr>
          <p:cNvSpPr txBox="1"/>
          <p:nvPr/>
        </p:nvSpPr>
        <p:spPr>
          <a:xfrm>
            <a:off x="1409362" y="3763653"/>
            <a:ext cx="267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Manual </a:t>
            </a:r>
            <a:r>
              <a:rPr lang="nb-NO" sz="2400" dirty="0" err="1"/>
              <a:t>counting</a:t>
            </a:r>
            <a:endParaRPr lang="nb-NO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9D6A85-1F87-7C6D-3406-CFCE4ED321CF}"/>
              </a:ext>
            </a:extLst>
          </p:cNvPr>
          <p:cNvGrpSpPr/>
          <p:nvPr/>
        </p:nvGrpSpPr>
        <p:grpSpPr>
          <a:xfrm>
            <a:off x="4355252" y="1524000"/>
            <a:ext cx="3273777" cy="2135472"/>
            <a:chOff x="4382398" y="2321964"/>
            <a:chExt cx="3273777" cy="21354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B31F84-6526-6441-871D-4559D95F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2398" y="2321964"/>
              <a:ext cx="3273777" cy="213547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46092D-69EC-DE63-C267-BE6B9CF73635}"/>
                </a:ext>
              </a:extLst>
            </p:cNvPr>
            <p:cNvGrpSpPr/>
            <p:nvPr/>
          </p:nvGrpSpPr>
          <p:grpSpPr>
            <a:xfrm>
              <a:off x="5692080" y="2927907"/>
              <a:ext cx="1771639" cy="880879"/>
              <a:chOff x="5692080" y="2927907"/>
              <a:chExt cx="1771639" cy="88087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7731F07-2B17-A486-AB73-E61FB4BCCC80}"/>
                  </a:ext>
                </a:extLst>
              </p:cNvPr>
              <p:cNvGrpSpPr/>
              <p:nvPr/>
            </p:nvGrpSpPr>
            <p:grpSpPr>
              <a:xfrm>
                <a:off x="6013020" y="3145325"/>
                <a:ext cx="762497" cy="180340"/>
                <a:chOff x="6013020" y="3145325"/>
                <a:chExt cx="762497" cy="180340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6D1727A3-A70B-AF64-E2BF-963BD6471671}"/>
                    </a:ext>
                  </a:extLst>
                </p:cNvPr>
                <p:cNvGrpSpPr/>
                <p:nvPr/>
              </p:nvGrpSpPr>
              <p:grpSpPr>
                <a:xfrm>
                  <a:off x="6013020" y="314532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B635F81A-DFD8-CB5E-9B43-5A2E412FED6E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CCE90D04-4213-91EB-EFF9-E24BE0F704B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558586E4-F3F4-3FBE-99C6-48E5FA08AAA0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48571DAD-A040-AD5B-5CE0-44F38AF239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9114D36D-765B-B479-FC0E-2A5E01889B13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D3C7AEA0-5CC1-BACE-CFB4-EB85BF97234B}"/>
                    </a:ext>
                  </a:extLst>
                </p:cNvPr>
                <p:cNvGrpSpPr/>
                <p:nvPr/>
              </p:nvGrpSpPr>
              <p:grpSpPr>
                <a:xfrm>
                  <a:off x="6185159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07933797-3A00-7AC8-9C37-DBB79B60DC5E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E6FAD0EF-BF51-A5DD-758B-7B132AF4031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532067C4-351D-4DBE-1A4C-BCE8A6F7E14D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5BD9900-9FE3-D8F4-5257-93916DD274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159FE915-CB0F-3A1B-5CCD-737C3A5FABE1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05C3D8E-4D21-ECE4-82AD-E5BEC55E3D3E}"/>
                    </a:ext>
                  </a:extLst>
                </p:cNvPr>
                <p:cNvGrpSpPr/>
                <p:nvPr/>
              </p:nvGrpSpPr>
              <p:grpSpPr>
                <a:xfrm>
                  <a:off x="6357988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A2A81DA-E215-D3BC-C48C-D0DCCB994DA0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CFCF8F15-854D-C570-6638-B851CC7AD4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FAB46C99-394E-E9B8-0A23-FB80BD5AA15A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AD06513A-B108-B0BE-E550-1A1D463A26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BF44824E-1F36-11BC-7808-03798BC3882A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9682F63F-A743-BEBC-3BBA-FEBEE85E44E1}"/>
                    </a:ext>
                  </a:extLst>
                </p:cNvPr>
                <p:cNvGrpSpPr/>
                <p:nvPr/>
              </p:nvGrpSpPr>
              <p:grpSpPr>
                <a:xfrm>
                  <a:off x="6525961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02C4DF0A-82D3-E014-BD45-688251B69EE9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11F7DEE9-E9EE-4B11-5FF8-960A7888C3D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DFBB87A8-1BCE-0BB8-23AD-FE8502AE3F75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E5FBFA8E-8C09-79BF-B72E-BCAFDEA3C01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051477B2-6DC1-5AC9-DAED-F40C61D46CF9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1CF7F9E8-3B8D-9211-5C1B-B205AFE15AD7}"/>
                    </a:ext>
                  </a:extLst>
                </p:cNvPr>
                <p:cNvGrpSpPr/>
                <p:nvPr/>
              </p:nvGrpSpPr>
              <p:grpSpPr>
                <a:xfrm>
                  <a:off x="6689792" y="314532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F01D8C7F-581B-E7A2-8FFB-E799C4534A4A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234390EB-6C39-142C-F9D6-D06C3A42EA9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48FF551E-380A-A298-130B-05FF5ACD26E7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06608CB1-A23B-9D3F-7E15-7471AD2F3C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03696AEB-5166-EBAD-36A6-FF97F3AE16E3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EA18061-6419-FD0A-C733-1B4AAA3962A7}"/>
                  </a:ext>
                </a:extLst>
              </p:cNvPr>
              <p:cNvGrpSpPr/>
              <p:nvPr/>
            </p:nvGrpSpPr>
            <p:grpSpPr>
              <a:xfrm>
                <a:off x="6020641" y="3400105"/>
                <a:ext cx="762497" cy="180340"/>
                <a:chOff x="6013020" y="3145325"/>
                <a:chExt cx="762497" cy="18034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3C4B62F3-56B9-A2CF-1E74-319084A4F30D}"/>
                    </a:ext>
                  </a:extLst>
                </p:cNvPr>
                <p:cNvGrpSpPr/>
                <p:nvPr/>
              </p:nvGrpSpPr>
              <p:grpSpPr>
                <a:xfrm>
                  <a:off x="6013020" y="314532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5A4856D0-7B52-2526-8600-2E993E6588EB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03C7825-3EC5-9B8E-BAD3-F8492CE68C3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53E9E0E-925C-A9CC-4F60-A983D801DB92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DBCD2880-6055-8563-B6AA-123DE118762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BF37F7E8-E7A8-507F-C7C5-A9F065D11929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68935FEB-AF14-4C8B-62F7-5AA3EF54DB60}"/>
                    </a:ext>
                  </a:extLst>
                </p:cNvPr>
                <p:cNvGrpSpPr/>
                <p:nvPr/>
              </p:nvGrpSpPr>
              <p:grpSpPr>
                <a:xfrm>
                  <a:off x="6185159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3180520A-F654-5E14-4F86-862A90A8D03F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B853C449-B188-649F-0223-427CB071E3A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D86E4849-6B31-E8D7-7524-4B5674B67AB1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4AEC178-1190-1980-E131-60E3A4A10A3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902772F-7AC4-A7FD-DA9C-A3E15C8C3D12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B6D50C50-8C29-B468-3EF2-8A09DC2B9562}"/>
                    </a:ext>
                  </a:extLst>
                </p:cNvPr>
                <p:cNvGrpSpPr/>
                <p:nvPr/>
              </p:nvGrpSpPr>
              <p:grpSpPr>
                <a:xfrm>
                  <a:off x="6357988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9F63EDF8-5AF4-A164-3D4D-860DCEC28DD8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10649B6-9BAB-B71F-B4A0-673D43D806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99DA4ACF-DD3A-7519-0DF7-0A35514C7A7B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E7836A03-F20F-F2FF-C1E9-BB73331DCF1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DA44713D-1F0F-ADCA-3746-5E1D7A8F9E45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6C238C1E-106D-E735-F328-9DB92F49887E}"/>
                    </a:ext>
                  </a:extLst>
                </p:cNvPr>
                <p:cNvGrpSpPr/>
                <p:nvPr/>
              </p:nvGrpSpPr>
              <p:grpSpPr>
                <a:xfrm>
                  <a:off x="6525961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61ACFE7C-22C2-B56A-C79C-31CC2C5DE34F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46819798-E349-4245-9B29-0A5827FB6A9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65C9CCAB-1976-A9A0-375D-3280D5FDAA87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36DCDDD9-729C-8372-13F4-F4383C8A05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76776C46-B08B-7376-30AA-BB3E78BF1797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133EE86F-8497-4B70-91C6-B3FBBD7141F2}"/>
                    </a:ext>
                  </a:extLst>
                </p:cNvPr>
                <p:cNvGrpSpPr/>
                <p:nvPr/>
              </p:nvGrpSpPr>
              <p:grpSpPr>
                <a:xfrm>
                  <a:off x="6689792" y="314532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B299684B-4FA8-FCF9-1EC6-4276F2048915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2025EDA-3A5A-8289-F5D7-C167EBF4217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6A04CC7-F505-64D2-12C2-3B8F9FA55DE7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8C21D41C-D7B0-2DFE-8E80-FBBD9137C7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432C2E80-1EF3-3DEB-5C92-D839D1175649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CEBB0F6-4C14-CEFC-0CD7-BF282098D197}"/>
                  </a:ext>
                </a:extLst>
              </p:cNvPr>
              <p:cNvGrpSpPr/>
              <p:nvPr/>
            </p:nvGrpSpPr>
            <p:grpSpPr>
              <a:xfrm>
                <a:off x="6865053" y="3398835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DBCB8C7-0CBF-B7F1-32C7-ABDF87A354DF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60784F2-0BD6-0674-E25A-1DFDDAE4491F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9F5F6AD1-B4C5-C0D0-22BC-31EDDB6CDA5F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48D9ECF2-C3FD-F1A0-6192-38F7C7F4E230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7E66778-95B0-283E-AC93-5C2A358166C1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1E9BB6E-D26C-1839-C6E3-0A57A5DD63DF}"/>
                  </a:ext>
                </a:extLst>
              </p:cNvPr>
              <p:cNvGrpSpPr/>
              <p:nvPr/>
            </p:nvGrpSpPr>
            <p:grpSpPr>
              <a:xfrm>
                <a:off x="7037192" y="3400105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F44055F3-FCA3-F52B-B4CD-5E0AF9F0D0D8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47CBF30-95CE-9008-532B-67B1750DEA18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026983CE-8F88-EE3A-4187-C12782E64310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C3BCAAA1-1169-37F4-20F5-C68DF0D24A17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D0C91338-B507-4F9C-11B7-D2195EA50471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CF7A7C5-AAF0-3093-5FA2-8211DFA4FD22}"/>
                  </a:ext>
                </a:extLst>
              </p:cNvPr>
              <p:cNvGrpSpPr/>
              <p:nvPr/>
            </p:nvGrpSpPr>
            <p:grpSpPr>
              <a:xfrm>
                <a:off x="7210021" y="3400105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567B6C8-0934-4441-2298-03B4B054839B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3DC0022-E16F-ADBA-A1A5-F5832C5B4B39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B76BFD9-952D-222E-7F67-BB58AE200489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B91D14F-697E-8577-521C-1EA5C661892B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B656002F-46A1-F4F7-AAFF-EE51157EBE0F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F5A5497-FCC4-CB34-08B5-5E6EA7E827EC}"/>
                  </a:ext>
                </a:extLst>
              </p:cNvPr>
              <p:cNvGrpSpPr/>
              <p:nvPr/>
            </p:nvGrpSpPr>
            <p:grpSpPr>
              <a:xfrm>
                <a:off x="7377994" y="3400105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709BA49B-77E3-A920-7C7E-5D75AEC7ABDA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5F0780D-8DEB-222B-B925-D5F0A2D1E0D7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3DD8D80-7168-5026-7132-FD45A4CE8957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ECC574CB-F927-9470-BF7C-B1CEAFEB847C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B4625F6A-EA24-946B-4EFF-0AC617ED8075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B60AEC5-DEA2-3928-89C5-F445D19CA30D}"/>
                  </a:ext>
                </a:extLst>
              </p:cNvPr>
              <p:cNvGrpSpPr/>
              <p:nvPr/>
            </p:nvGrpSpPr>
            <p:grpSpPr>
              <a:xfrm>
                <a:off x="6855146" y="3151834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2D95AF0-3C45-3C03-D1AD-F0E79EDFB4A9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1060C96C-C5D5-7F38-962A-034411DDCED6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D091A30-A6B4-C436-0CF2-EA1067AC970F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01931E56-5520-D80B-C9BC-CA301255D3C5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93F5E7DE-FFE9-83FE-2630-15FAFC71600A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D2F29C0-DE5C-9447-98C5-D31EE1674FD2}"/>
                  </a:ext>
                </a:extLst>
              </p:cNvPr>
              <p:cNvGrpSpPr/>
              <p:nvPr/>
            </p:nvGrpSpPr>
            <p:grpSpPr>
              <a:xfrm>
                <a:off x="7027285" y="3153104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7D614CFB-B1F3-0787-047E-8D2CD84C8035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820AA85-4287-1D54-3A53-12D784C0C5ED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131CEEA-F5D1-8210-9028-1F9C947246A7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5E6B927-6C9D-66B3-457E-4FD07C94D026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35E02EB-E94D-CF0B-69EB-DBF7A1764F80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C131460-6809-52CB-44C5-719259CA1851}"/>
                  </a:ext>
                </a:extLst>
              </p:cNvPr>
              <p:cNvGrpSpPr/>
              <p:nvPr/>
            </p:nvGrpSpPr>
            <p:grpSpPr>
              <a:xfrm>
                <a:off x="7200114" y="3153104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634E51A-EEBA-18BB-A44B-FEA9708CFF56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B8052C9-9A9F-02A6-10FD-385D5FED1587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791D3F1-0295-C3A4-7735-19E644E51739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22A3221-C125-220F-2CC8-EE90812B0F89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5902E1A-E9BE-D9AB-10C4-E254DE61E236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6D2105C-D255-DA3B-C52D-C5BC76507CC8}"/>
                  </a:ext>
                </a:extLst>
              </p:cNvPr>
              <p:cNvGrpSpPr/>
              <p:nvPr/>
            </p:nvGrpSpPr>
            <p:grpSpPr>
              <a:xfrm>
                <a:off x="6029367" y="3628446"/>
                <a:ext cx="762497" cy="180340"/>
                <a:chOff x="6013020" y="3145325"/>
                <a:chExt cx="762497" cy="180340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EB48A18D-6E6F-CABB-30B2-29D5CD3FA8F5}"/>
                    </a:ext>
                  </a:extLst>
                </p:cNvPr>
                <p:cNvGrpSpPr/>
                <p:nvPr/>
              </p:nvGrpSpPr>
              <p:grpSpPr>
                <a:xfrm>
                  <a:off x="6013020" y="314532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6498AE92-FA88-AA7F-AA5D-F620D30A0BF3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88C77F7E-1F67-5BDA-6F0F-5D171D798FF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A1111E34-7039-1FB3-FEEA-1391015F999D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BA20EC6-5E29-429E-C6C6-A7C2B4CCD3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11D27C61-C35A-807D-F20E-C3144CF062B9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30EE3F0-CF90-83B1-336C-861BB7E484AD}"/>
                    </a:ext>
                  </a:extLst>
                </p:cNvPr>
                <p:cNvGrpSpPr/>
                <p:nvPr/>
              </p:nvGrpSpPr>
              <p:grpSpPr>
                <a:xfrm>
                  <a:off x="6185159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3332ED59-293D-89E7-D164-DF913B52AA38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4B105974-271C-057D-5EAC-9BA5E9FBEC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3FD0108E-DABF-DC25-BF3B-815662500041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17A45D45-80D8-83F9-2243-A63A7B7B1F3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47045EF7-E521-3B3D-4610-4FB575B66BD8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FC96DB96-CFE8-22E1-DB8C-80A2C94BD781}"/>
                    </a:ext>
                  </a:extLst>
                </p:cNvPr>
                <p:cNvGrpSpPr/>
                <p:nvPr/>
              </p:nvGrpSpPr>
              <p:grpSpPr>
                <a:xfrm>
                  <a:off x="6357988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786D7B5D-1EA9-ACB5-5460-49318A84C798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C28CF544-1FE2-5CAA-1E2F-CC3711C1805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CF8F37C-E37D-70C3-F943-48BA66DBA183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24CECFFF-EF3B-318A-3C11-B4282EAD9F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E69BF28-0F67-1D7C-6A56-67250338E80C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B9EDCEA1-4A50-5FAD-30BE-B2D24011CB39}"/>
                    </a:ext>
                  </a:extLst>
                </p:cNvPr>
                <p:cNvGrpSpPr/>
                <p:nvPr/>
              </p:nvGrpSpPr>
              <p:grpSpPr>
                <a:xfrm>
                  <a:off x="6525961" y="314659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99E51707-A432-F964-A5FF-5A7CAF6EDCA5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E3A5E26A-31DA-EBA6-2D80-AFED02F629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8BBDDEFC-A4AC-E7A1-A9CC-929D01672D87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1AB07F2-41D3-3E4F-A1AA-8D3BCA0F458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3DA9EB86-A581-6317-2408-09B5E76A5F3C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13943CE-D4C5-7C39-3590-85B321245FA5}"/>
                    </a:ext>
                  </a:extLst>
                </p:cNvPr>
                <p:cNvGrpSpPr/>
                <p:nvPr/>
              </p:nvGrpSpPr>
              <p:grpSpPr>
                <a:xfrm>
                  <a:off x="6689792" y="3145325"/>
                  <a:ext cx="85725" cy="179070"/>
                  <a:chOff x="6013282" y="3150235"/>
                  <a:chExt cx="85725" cy="179070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1FA092E9-7856-F674-1885-EBE3C14A7BC4}"/>
                      </a:ext>
                    </a:extLst>
                  </p:cNvPr>
                  <p:cNvCxnSpPr/>
                  <p:nvPr/>
                </p:nvCxnSpPr>
                <p:spPr>
                  <a:xfrm>
                    <a:off x="6018195" y="3150235"/>
                    <a:ext cx="2708" cy="10477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2BBC61A0-8C7F-7549-CF74-088253E0B42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55010"/>
                    <a:ext cx="82718" cy="190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10E9A230-BA6D-28A3-9192-FD8D6DDE0F0B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55010"/>
                    <a:ext cx="0" cy="74295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C39C4163-2282-E906-7D16-9AD60F0F42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13282" y="3203416"/>
                    <a:ext cx="85725" cy="2858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798D09F2-CCDC-2A6F-56DE-76758C6A35F5}"/>
                      </a:ext>
                    </a:extLst>
                  </p:cNvPr>
                  <p:cNvCxnSpPr/>
                  <p:nvPr/>
                </p:nvCxnSpPr>
                <p:spPr>
                  <a:xfrm>
                    <a:off x="6095197" y="3205480"/>
                    <a:ext cx="0" cy="4953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BC88F37-BB85-5100-D601-F72BD3A4BEB2}"/>
                  </a:ext>
                </a:extLst>
              </p:cNvPr>
              <p:cNvGrpSpPr/>
              <p:nvPr/>
            </p:nvGrpSpPr>
            <p:grpSpPr>
              <a:xfrm>
                <a:off x="6891807" y="3628446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40BB4D2-45AC-7272-02DD-1857502B2D72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F4F47D5-B08F-C1D3-5D2F-3903C0A70A27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23B2F2B9-1273-D0E9-0C09-CE5D53C21AAE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A987185-4358-54F6-980D-CBAC09F298B9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0EC009A-2CAD-01B4-2C19-E867FF10CC27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600A35-B494-101A-C814-102F625B2D99}"/>
                  </a:ext>
                </a:extLst>
              </p:cNvPr>
              <p:cNvGrpSpPr/>
              <p:nvPr/>
            </p:nvGrpSpPr>
            <p:grpSpPr>
              <a:xfrm>
                <a:off x="7063946" y="3629716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7F3EABF-D73E-6FA0-ED2B-29909C810774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5B81DCC-D36F-3886-D9D0-422FDA605065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D7F544C-62EB-1105-7DF9-1A0366FE2CB9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AA86A3A4-973C-1FC3-863A-8EF6CD47044C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DFB215E-7699-327E-02D7-A810736A9A4A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2BB02CF-1536-8526-25B1-1767EAD02E9A}"/>
                  </a:ext>
                </a:extLst>
              </p:cNvPr>
              <p:cNvGrpSpPr/>
              <p:nvPr/>
            </p:nvGrpSpPr>
            <p:grpSpPr>
              <a:xfrm>
                <a:off x="7236775" y="3629716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EFA0A7C-67F9-4B67-5B7B-728D212FA9E0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2AE2C53-1637-8749-221A-6271E8F87FD8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53E37B3-5E71-D7C4-B842-0CEC3EA372E5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EF891A-42D8-C446-FD4F-897CED252CBA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4FC3BFB-BE6F-775D-ED53-8147133D47C3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E4D0A6E-1D76-8ECB-5333-13E0C71EEFA5}"/>
                  </a:ext>
                </a:extLst>
              </p:cNvPr>
              <p:cNvGrpSpPr/>
              <p:nvPr/>
            </p:nvGrpSpPr>
            <p:grpSpPr>
              <a:xfrm>
                <a:off x="5692080" y="3591933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FA68AD13-5695-4CB7-FC67-BC1EB76A69D8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7C952584-D2AC-B3F3-2B0A-F167342C7A8A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B85EA79-7804-BA82-9AEA-ECBBBA384ACD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0F8C3A1-0ADB-C79A-99F0-F41C0CE567BC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3ED5EA5-5A40-191D-4DBB-67E6A9A759C5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1D58BA4-9510-C895-E579-D26C22997339}"/>
                  </a:ext>
                </a:extLst>
              </p:cNvPr>
              <p:cNvGrpSpPr/>
              <p:nvPr/>
            </p:nvGrpSpPr>
            <p:grpSpPr>
              <a:xfrm>
                <a:off x="5855911" y="3590663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10FC715-8389-4AC8-C718-BE68F0A0919A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113B61B-C5FD-E056-97BC-61EC70BE6D75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B89C10F-FB09-267B-D00B-2FD382A82AF0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BE94706-C57E-74A3-10E8-DDCC864CFDF7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72E9957B-F84C-906E-CF52-9F2DD4E8538E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EB07193-8D12-3403-481F-81A32FDD73B8}"/>
                  </a:ext>
                </a:extLst>
              </p:cNvPr>
              <p:cNvGrpSpPr/>
              <p:nvPr/>
            </p:nvGrpSpPr>
            <p:grpSpPr>
              <a:xfrm>
                <a:off x="5853334" y="3396614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D7943C1-FE0E-212B-78C8-C6DE33F5C95B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BF5A05A-6CD4-FEF9-5B6D-5AFFEFCF97EA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B5C9294-FD94-7558-735F-60AEF479F7F6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C5BE1B9-F255-6F65-2FA4-9455AC6B68F9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EF6ACCE-28EC-93D6-7A6A-180021CC773F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3478DA5-E58F-B161-47F5-AE6065D16058}"/>
                  </a:ext>
                </a:extLst>
              </p:cNvPr>
              <p:cNvGrpSpPr/>
              <p:nvPr/>
            </p:nvGrpSpPr>
            <p:grpSpPr>
              <a:xfrm>
                <a:off x="5692512" y="3381680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518FB27-79BA-BD8E-05A9-126DDBF1B60B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674A0227-63B7-0414-E2C8-36B2F4ECFF0A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CB1DE74-8143-14F5-4104-EE35B1E35ED7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0F58D4C-B38D-B82A-EECE-CACB63A87B88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8BDBC17-E4FA-4B0C-35C7-AC51B07D1FDA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389FCA-7B66-E3C0-A331-445DE2E6BB03}"/>
                  </a:ext>
                </a:extLst>
              </p:cNvPr>
              <p:cNvGrpSpPr/>
              <p:nvPr/>
            </p:nvGrpSpPr>
            <p:grpSpPr>
              <a:xfrm>
                <a:off x="6514947" y="2929177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135B464-C974-1B10-4B31-041B8A28DA7D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80D9DC6-04F0-273A-5135-B9FD5CF34A84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F746070-BF09-D643-65B0-E7ECA9EB31DA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9B1F447-27D6-380B-A5FB-40D0EA006BDD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7EC2E9A-FCBF-1D2B-80DB-B454B08D67AE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EE72FF8-50C2-351B-0BC8-D302FE53D24D}"/>
                  </a:ext>
                </a:extLst>
              </p:cNvPr>
              <p:cNvGrpSpPr/>
              <p:nvPr/>
            </p:nvGrpSpPr>
            <p:grpSpPr>
              <a:xfrm>
                <a:off x="6687776" y="2929177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0FCEE14-6833-99C1-8F45-1A8BD6A959FB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3689034-CCE3-632E-03ED-D68EF9696C1D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E2ED4DE-46EA-19B3-0EC5-F36321F4147D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EFC2AA0-4500-703B-9FF7-0A423E3104F1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983C4E9C-9056-A238-E4C5-7C9174CD6850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EB7ACCE-F8A2-A971-2B0C-4A4A5C0AA3C1}"/>
                  </a:ext>
                </a:extLst>
              </p:cNvPr>
              <p:cNvGrpSpPr/>
              <p:nvPr/>
            </p:nvGrpSpPr>
            <p:grpSpPr>
              <a:xfrm>
                <a:off x="6855749" y="2929177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1FEC6F2-D106-779B-7583-26F7E43D5616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86BF7E4-79C1-5424-F719-D1B982BA8219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2E18C7E-897B-208D-2568-A1815A5FF3D5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07CF774-7C01-A270-D2EA-65783108B25B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C940B4A-32D5-8B53-8C82-BE336593FC5A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A1D1348-162D-5931-82C9-81C23D34DAD2}"/>
                  </a:ext>
                </a:extLst>
              </p:cNvPr>
              <p:cNvGrpSpPr/>
              <p:nvPr/>
            </p:nvGrpSpPr>
            <p:grpSpPr>
              <a:xfrm>
                <a:off x="7019580" y="2927907"/>
                <a:ext cx="85725" cy="179070"/>
                <a:chOff x="6013282" y="3150235"/>
                <a:chExt cx="85725" cy="17907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C185923-42EF-2842-24E6-6444499D66A4}"/>
                    </a:ext>
                  </a:extLst>
                </p:cNvPr>
                <p:cNvCxnSpPr/>
                <p:nvPr/>
              </p:nvCxnSpPr>
              <p:spPr>
                <a:xfrm>
                  <a:off x="6018195" y="3150235"/>
                  <a:ext cx="2708" cy="10477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1C74195-14D4-1C77-450A-45A9C524DDDD}"/>
                    </a:ext>
                  </a:extLst>
                </p:cNvPr>
                <p:cNvCxnSpPr/>
                <p:nvPr/>
              </p:nvCxnSpPr>
              <p:spPr>
                <a:xfrm flipV="1">
                  <a:off x="6013282" y="3255010"/>
                  <a:ext cx="82718" cy="190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51B8D8E-D1FE-87D7-6E83-BBF440F59816}"/>
                    </a:ext>
                  </a:extLst>
                </p:cNvPr>
                <p:cNvCxnSpPr/>
                <p:nvPr/>
              </p:nvCxnSpPr>
              <p:spPr>
                <a:xfrm>
                  <a:off x="6095197" y="3255010"/>
                  <a:ext cx="0" cy="7429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4054933-0258-4E3D-A34C-DF47CC4E2B07}"/>
                    </a:ext>
                  </a:extLst>
                </p:cNvPr>
                <p:cNvCxnSpPr/>
                <p:nvPr/>
              </p:nvCxnSpPr>
              <p:spPr>
                <a:xfrm flipV="1">
                  <a:off x="6013282" y="3203416"/>
                  <a:ext cx="85725" cy="2858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81D0916-B4CC-B63B-43C3-A9F071FC0FEE}"/>
                    </a:ext>
                  </a:extLst>
                </p:cNvPr>
                <p:cNvCxnSpPr/>
                <p:nvPr/>
              </p:nvCxnSpPr>
              <p:spPr>
                <a:xfrm>
                  <a:off x="6095197" y="3205480"/>
                  <a:ext cx="0" cy="4953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3E3F6680-EC73-8EDF-3E09-6D1AFD168FB5}"/>
              </a:ext>
            </a:extLst>
          </p:cNvPr>
          <p:cNvSpPr txBox="1"/>
          <p:nvPr/>
        </p:nvSpPr>
        <p:spPr>
          <a:xfrm>
            <a:off x="5349901" y="3645668"/>
            <a:ext cx="328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/>
              <a:t>Stereology</a:t>
            </a:r>
            <a:endParaRPr lang="nb-NO" sz="2400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636D81-89FE-AC8B-4C24-EDB6F66FA4EE}"/>
              </a:ext>
            </a:extLst>
          </p:cNvPr>
          <p:cNvGrpSpPr/>
          <p:nvPr/>
        </p:nvGrpSpPr>
        <p:grpSpPr>
          <a:xfrm>
            <a:off x="760806" y="1530914"/>
            <a:ext cx="3273777" cy="2135472"/>
            <a:chOff x="848912" y="2328878"/>
            <a:chExt cx="3273777" cy="2135472"/>
          </a:xfrm>
        </p:grpSpPr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9C1863D3-DD9F-CEB0-12DA-8C295BD5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912" y="2328878"/>
              <a:ext cx="3273777" cy="2135472"/>
            </a:xfrm>
            <a:prstGeom prst="rect">
              <a:avLst/>
            </a:prstGeom>
          </p:spPr>
        </p:pic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059E127-2C44-F857-30C6-977F784F2573}"/>
                </a:ext>
              </a:extLst>
            </p:cNvPr>
            <p:cNvSpPr/>
            <p:nvPr/>
          </p:nvSpPr>
          <p:spPr>
            <a:xfrm>
              <a:off x="2485800" y="35135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11A2ABF-C260-EE41-C5D1-6D0AF1A9AA6E}"/>
                </a:ext>
              </a:extLst>
            </p:cNvPr>
            <p:cNvSpPr/>
            <p:nvPr/>
          </p:nvSpPr>
          <p:spPr>
            <a:xfrm>
              <a:off x="2821878" y="339603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11A9D41-A345-73E9-6B1C-523EC725255D}"/>
                </a:ext>
              </a:extLst>
            </p:cNvPr>
            <p:cNvSpPr/>
            <p:nvPr/>
          </p:nvSpPr>
          <p:spPr>
            <a:xfrm>
              <a:off x="3151361" y="328724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9A176E3-DDC9-790B-22FA-BEC2D2285378}"/>
                </a:ext>
              </a:extLst>
            </p:cNvPr>
            <p:cNvSpPr/>
            <p:nvPr/>
          </p:nvSpPr>
          <p:spPr>
            <a:xfrm>
              <a:off x="2810280" y="349064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10F831B-3024-A3A1-7638-6CC9FD9A2F19}"/>
                </a:ext>
              </a:extLst>
            </p:cNvPr>
            <p:cNvSpPr/>
            <p:nvPr/>
          </p:nvSpPr>
          <p:spPr>
            <a:xfrm>
              <a:off x="3181769" y="335349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007F847-B5BE-F692-2A92-69FFE219E884}"/>
                </a:ext>
              </a:extLst>
            </p:cNvPr>
            <p:cNvSpPr/>
            <p:nvPr/>
          </p:nvSpPr>
          <p:spPr>
            <a:xfrm>
              <a:off x="3345556" y="327867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30A48A2-15B5-07DB-5A7A-57C4891DAD38}"/>
                </a:ext>
              </a:extLst>
            </p:cNvPr>
            <p:cNvSpPr/>
            <p:nvPr/>
          </p:nvSpPr>
          <p:spPr>
            <a:xfrm>
              <a:off x="2485800" y="32708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59C66B7-58C3-E0B4-9D98-530A3F1DAD8C}"/>
                </a:ext>
              </a:extLst>
            </p:cNvPr>
            <p:cNvSpPr/>
            <p:nvPr/>
          </p:nvSpPr>
          <p:spPr>
            <a:xfrm>
              <a:off x="3467248" y="330777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7B173D3-0835-7FBA-B16A-4199707FCD0B}"/>
                </a:ext>
              </a:extLst>
            </p:cNvPr>
            <p:cNvSpPr/>
            <p:nvPr/>
          </p:nvSpPr>
          <p:spPr>
            <a:xfrm>
              <a:off x="3755680" y="32337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526B40D-35C8-7322-7C90-86557EE965F3}"/>
                </a:ext>
              </a:extLst>
            </p:cNvPr>
            <p:cNvSpPr/>
            <p:nvPr/>
          </p:nvSpPr>
          <p:spPr>
            <a:xfrm>
              <a:off x="2709401" y="31453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67677B49-DEED-0DC0-9D5A-38B15418CF6F}"/>
                </a:ext>
              </a:extLst>
            </p:cNvPr>
            <p:cNvSpPr/>
            <p:nvPr/>
          </p:nvSpPr>
          <p:spPr>
            <a:xfrm>
              <a:off x="3151360" y="304050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5DEB4D8B-8A31-98D2-6E1C-4D43D60E8200}"/>
                </a:ext>
              </a:extLst>
            </p:cNvPr>
            <p:cNvSpPr/>
            <p:nvPr/>
          </p:nvSpPr>
          <p:spPr>
            <a:xfrm>
              <a:off x="2975786" y="30612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E1D44B46-4BCC-70F5-C2CF-236497CDC489}"/>
              </a:ext>
            </a:extLst>
          </p:cNvPr>
          <p:cNvSpPr txBox="1"/>
          <p:nvPr/>
        </p:nvSpPr>
        <p:spPr>
          <a:xfrm>
            <a:off x="7075829" y="4787557"/>
            <a:ext cx="43323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/>
              <a:t>Does</a:t>
            </a:r>
            <a:r>
              <a:rPr lang="nb-NO" sz="2000" dirty="0"/>
              <a:t> not support: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 err="1"/>
              <a:t>brain-wide</a:t>
            </a:r>
            <a:r>
              <a:rPr lang="nb-NO" sz="2000" dirty="0"/>
              <a:t> </a:t>
            </a:r>
            <a:r>
              <a:rPr lang="nb-NO" sz="2000" dirty="0" err="1"/>
              <a:t>exploration</a:t>
            </a:r>
            <a:r>
              <a:rPr lang="nb-NO" sz="20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/>
              <a:t>cross-</a:t>
            </a:r>
            <a:r>
              <a:rPr lang="nb-NO" sz="2000" dirty="0" err="1"/>
              <a:t>study</a:t>
            </a:r>
            <a:r>
              <a:rPr lang="nb-NO" sz="2000" dirty="0"/>
              <a:t> </a:t>
            </a:r>
            <a:r>
              <a:rPr lang="nb-NO" sz="2000" dirty="0" err="1"/>
              <a:t>comparison</a:t>
            </a:r>
            <a:endParaRPr lang="nb-NO" sz="2000" dirty="0"/>
          </a:p>
          <a:p>
            <a:endParaRPr lang="nb-NO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0CC00E9-56B0-51EC-B8E5-1D62F9F63C06}"/>
              </a:ext>
            </a:extLst>
          </p:cNvPr>
          <p:cNvSpPr txBox="1"/>
          <p:nvPr/>
        </p:nvSpPr>
        <p:spPr>
          <a:xfrm>
            <a:off x="3297738" y="4759957"/>
            <a:ext cx="34230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/>
              <a:t>manual, time </a:t>
            </a:r>
            <a:r>
              <a:rPr lang="nb-NO" sz="2000" dirty="0" err="1"/>
              <a:t>consuming</a:t>
            </a:r>
            <a:endParaRPr lang="nb-NO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nb-NO" sz="2000" dirty="0" err="1"/>
              <a:t>access</a:t>
            </a:r>
            <a:r>
              <a:rPr lang="nb-NO" sz="2000" dirty="0"/>
              <a:t> to </a:t>
            </a:r>
            <a:r>
              <a:rPr lang="nb-NO" sz="2000" dirty="0" err="1"/>
              <a:t>microscope</a:t>
            </a:r>
            <a:r>
              <a:rPr lang="nb-NO" sz="2000" dirty="0"/>
              <a:t> and </a:t>
            </a:r>
            <a:r>
              <a:rPr lang="nb-NO" sz="2000" dirty="0" err="1"/>
              <a:t>sterelogy</a:t>
            </a:r>
            <a:r>
              <a:rPr lang="nb-NO" sz="2000" dirty="0"/>
              <a:t> </a:t>
            </a:r>
            <a:r>
              <a:rPr lang="nb-NO" sz="2000" dirty="0" err="1"/>
              <a:t>equipment</a:t>
            </a:r>
            <a:endParaRPr lang="nb-NO" sz="2000" dirty="0"/>
          </a:p>
          <a:p>
            <a:endParaRPr lang="nb-NO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55A59BF-9B66-B9ED-0BEA-F740F09EBFD5}"/>
              </a:ext>
            </a:extLst>
          </p:cNvPr>
          <p:cNvSpPr txBox="1"/>
          <p:nvPr/>
        </p:nvSpPr>
        <p:spPr>
          <a:xfrm>
            <a:off x="1371600" y="4712024"/>
            <a:ext cx="260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/>
              <a:t>Limitations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15808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3E4E-DC4E-5B9C-C99E-A9B117A2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Reference </a:t>
            </a:r>
            <a:r>
              <a:rPr lang="nb-NO" dirty="0" err="1"/>
              <a:t>Atlases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B968-B907-7E68-9CD9-A49B7F50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dirty="0"/>
              <a:t>Reference </a:t>
            </a:r>
            <a:r>
              <a:rPr lang="nb-NO" sz="2400" dirty="0" err="1"/>
              <a:t>atlases</a:t>
            </a:r>
            <a:r>
              <a:rPr lang="nb-NO" sz="2400" dirty="0"/>
              <a:t> </a:t>
            </a:r>
            <a:r>
              <a:rPr lang="nb-NO" sz="2400" dirty="0" err="1"/>
              <a:t>enable</a:t>
            </a:r>
            <a:r>
              <a:rPr lang="nb-NO" sz="2400" dirty="0"/>
              <a:t> </a:t>
            </a:r>
            <a:r>
              <a:rPr lang="nb-NO" sz="2400" dirty="0" err="1"/>
              <a:t>registration</a:t>
            </a:r>
            <a:r>
              <a:rPr lang="nb-NO" sz="2400" dirty="0"/>
              <a:t> to </a:t>
            </a:r>
            <a:r>
              <a:rPr lang="nb-NO" sz="2400" dirty="0" err="1"/>
              <a:t>volumes</a:t>
            </a:r>
            <a:r>
              <a:rPr lang="nb-NO" sz="2400" dirty="0"/>
              <a:t> and </a:t>
            </a:r>
            <a:r>
              <a:rPr lang="nb-NO" sz="2400" dirty="0" err="1"/>
              <a:t>sections</a:t>
            </a:r>
            <a:r>
              <a:rPr lang="nb-NO" sz="2400" dirty="0"/>
              <a:t> </a:t>
            </a:r>
            <a:r>
              <a:rPr lang="nb-NO" sz="2400" dirty="0" err="1"/>
              <a:t>cut</a:t>
            </a:r>
            <a:r>
              <a:rPr lang="nb-NO" sz="2400" dirty="0"/>
              <a:t> at </a:t>
            </a:r>
            <a:r>
              <a:rPr lang="nb-NO" sz="2400" dirty="0" err="1"/>
              <a:t>arbitrary</a:t>
            </a:r>
            <a:r>
              <a:rPr lang="nb-NO" sz="2400" dirty="0"/>
              <a:t> angles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7FDB3-7578-F01B-642A-313D45A62211}"/>
              </a:ext>
            </a:extLst>
          </p:cNvPr>
          <p:cNvSpPr txBox="1"/>
          <p:nvPr/>
        </p:nvSpPr>
        <p:spPr>
          <a:xfrm>
            <a:off x="1592145" y="4900713"/>
            <a:ext cx="4537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Allen Mouse Brain Atlas </a:t>
            </a:r>
          </a:p>
          <a:p>
            <a:r>
              <a:rPr lang="nb-NO" sz="2000" dirty="0" err="1"/>
              <a:t>Common</a:t>
            </a:r>
            <a:r>
              <a:rPr lang="nb-NO" sz="2000" dirty="0"/>
              <a:t> </a:t>
            </a:r>
            <a:r>
              <a:rPr lang="nb-NO" sz="2000" dirty="0" err="1"/>
              <a:t>Coordinate</a:t>
            </a:r>
            <a:r>
              <a:rPr lang="nb-NO" sz="2000" dirty="0"/>
              <a:t> Framework v3</a:t>
            </a:r>
          </a:p>
        </p:txBody>
      </p:sp>
      <p:pic>
        <p:nvPicPr>
          <p:cNvPr id="5" name="Google Shape;209;p37">
            <a:extLst>
              <a:ext uri="{FF2B5EF4-FFF2-40B4-BE49-F238E27FC236}">
                <a16:creationId xmlns:a16="http://schemas.microsoft.com/office/drawing/2014/main" id="{29D15295-B810-BAB3-E22A-CD71FAFD6FC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342" y="2057400"/>
            <a:ext cx="4120169" cy="273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4AACA-0FB6-E264-3A8F-6D92309C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88" y="2057400"/>
            <a:ext cx="5978347" cy="3214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9A2E75-CD78-B320-6A58-9C2A79A93099}"/>
              </a:ext>
            </a:extLst>
          </p:cNvPr>
          <p:cNvSpPr txBox="1"/>
          <p:nvPr/>
        </p:nvSpPr>
        <p:spPr>
          <a:xfrm>
            <a:off x="6130004" y="4936776"/>
            <a:ext cx="483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/>
              <a:t>Waxholm</a:t>
            </a:r>
            <a:r>
              <a:rPr lang="nb-NO" sz="2000" dirty="0"/>
              <a:t> Atlas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Sprague</a:t>
            </a:r>
            <a:r>
              <a:rPr lang="nb-NO" sz="2000" dirty="0"/>
              <a:t> </a:t>
            </a:r>
            <a:r>
              <a:rPr lang="nb-NO" sz="2000" dirty="0" err="1"/>
              <a:t>Dawley</a:t>
            </a:r>
            <a:r>
              <a:rPr lang="nb-NO" sz="2000" dirty="0"/>
              <a:t> Rat</a:t>
            </a:r>
          </a:p>
        </p:txBody>
      </p:sp>
    </p:spTree>
    <p:extLst>
      <p:ext uri="{BB962C8B-B14F-4D97-AF65-F5344CB8AC3E}">
        <p14:creationId xmlns:p14="http://schemas.microsoft.com/office/powerpoint/2010/main" val="372300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43FEC-DFEC-DD75-C24C-5D9CA009E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8" y="1371600"/>
            <a:ext cx="10179064" cy="4442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F6FCE-3808-67E5-1264-1B456703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89" y="5532675"/>
            <a:ext cx="2489621" cy="61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1E3C3-9093-FBC0-76ED-EEDBE1864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5486400"/>
            <a:ext cx="2085975" cy="657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A74A78-C289-1ED1-79A8-24A11BE3051F}"/>
              </a:ext>
            </a:extLst>
          </p:cNvPr>
          <p:cNvSpPr txBox="1"/>
          <p:nvPr/>
        </p:nvSpPr>
        <p:spPr>
          <a:xfrm>
            <a:off x="2296855" y="296752"/>
            <a:ext cx="9767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QUINT: </a:t>
            </a:r>
            <a:r>
              <a:rPr lang="nb-NO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Workflow</a:t>
            </a:r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for </a:t>
            </a:r>
            <a:r>
              <a:rPr lang="nb-NO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Quantification</a:t>
            </a:r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and Spatial Analysis </a:t>
            </a:r>
            <a:r>
              <a:rPr lang="nb-NO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nb-NO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Features</a:t>
            </a:r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 </a:t>
            </a:r>
            <a:r>
              <a:rPr lang="nb-NO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Histological</a:t>
            </a:r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Images from </a:t>
            </a:r>
            <a:r>
              <a:rPr lang="nb-NO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Rodent</a:t>
            </a:r>
            <a:r>
              <a:rPr lang="nb-NO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Brain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CD481-D619-B730-7003-17C3FE03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96752"/>
            <a:ext cx="11520000" cy="648000"/>
          </a:xfrm>
        </p:spPr>
        <p:txBody>
          <a:bodyPr/>
          <a:lstStyle/>
          <a:p>
            <a:r>
              <a:rPr lang="nb-NO" dirty="0"/>
              <a:t>Paper 1</a:t>
            </a:r>
          </a:p>
        </p:txBody>
      </p:sp>
    </p:spTree>
    <p:extLst>
      <p:ext uri="{BB962C8B-B14F-4D97-AF65-F5344CB8AC3E}">
        <p14:creationId xmlns:p14="http://schemas.microsoft.com/office/powerpoint/2010/main" val="41557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5926-A166-C1A9-637E-F586EC3F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</a:t>
            </a:r>
            <a:r>
              <a:rPr lang="nb-NO" dirty="0"/>
              <a:t>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3B01-2B5E-8371-D884-572CAA91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Beta-</a:t>
            </a:r>
            <a:r>
              <a:rPr lang="nb-NO" dirty="0" err="1"/>
              <a:t>amyloid</a:t>
            </a:r>
            <a:endParaRPr lang="nb-NO" dirty="0"/>
          </a:p>
          <a:p>
            <a:endParaRPr lang="nb-NO" dirty="0"/>
          </a:p>
          <a:p>
            <a:r>
              <a:rPr lang="nb-NO" dirty="0"/>
              <a:t>Image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result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141F1-522B-48C1-FEE2-197C557DD64C}"/>
              </a:ext>
            </a:extLst>
          </p:cNvPr>
          <p:cNvSpPr txBox="1">
            <a:spLocks/>
          </p:cNvSpPr>
          <p:nvPr/>
        </p:nvSpPr>
        <p:spPr bwMode="auto">
          <a:xfrm>
            <a:off x="5147792" y="1100360"/>
            <a:ext cx="6282208" cy="494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/>
              <a:buChar char="§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760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/>
              <a:buChar char="•"/>
              <a:defRPr sz="2000">
                <a:solidFill>
                  <a:srgbClr val="3192A9"/>
                </a:solidFill>
                <a:latin typeface="Arial"/>
                <a:ea typeface="+mn-ea"/>
                <a:cs typeface="Arial"/>
              </a:defRPr>
            </a:lvl2pPr>
            <a:lvl3pPr marL="864000" indent="-288000" algn="l" defTabSz="91440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/>
              <a:buChar char="o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nb-NO" sz="2000"/>
              <a:t>Point clouds visualised in the Meshview Atlas Viewer</a:t>
            </a:r>
            <a:endParaRPr lang="nb-NO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E5B6F-379A-B3E7-00D3-A1C59377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14" y="1668536"/>
            <a:ext cx="471618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ED78E-1B27-D7D8-0873-283636F1F239}"/>
              </a:ext>
            </a:extLst>
          </p:cNvPr>
          <p:cNvSpPr txBox="1"/>
          <p:nvPr/>
        </p:nvSpPr>
        <p:spPr>
          <a:xfrm>
            <a:off x="5692965" y="4844494"/>
            <a:ext cx="554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Co-</a:t>
            </a:r>
            <a:r>
              <a:rPr lang="nb-NO" dirty="0" err="1"/>
              <a:t>localisation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for </a:t>
            </a:r>
            <a:r>
              <a:rPr lang="nb-NO" dirty="0" err="1"/>
              <a:t>three</a:t>
            </a:r>
            <a:r>
              <a:rPr lang="nb-NO" dirty="0"/>
              <a:t> beta-</a:t>
            </a:r>
            <a:r>
              <a:rPr lang="nb-NO" dirty="0" err="1"/>
              <a:t>amyloid</a:t>
            </a:r>
            <a:r>
              <a:rPr lang="nb-NO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106846907"/>
      </p:ext>
    </p:extLst>
  </p:cSld>
  <p:clrMapOvr>
    <a:masterClrMapping/>
  </p:clrMapOvr>
</p:sld>
</file>

<file path=ppt/theme/theme1.xml><?xml version="1.0" encoding="utf-8"?>
<a:theme xmlns:a="http://schemas.openxmlformats.org/drawingml/2006/main" name="HBP EBRAINS bas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gradFill>
          <a:gsLst>
            <a:gs pos="0">
              <a:srgbClr val="3192A9"/>
            </a:gs>
            <a:gs pos="100000">
              <a:srgbClr val="000000"/>
            </a:gs>
          </a:gsLst>
          <a:lin ang="0" scaled="0"/>
        </a:gra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BRAINS template.potx" id="{7F69CEF8-ACB7-4652-9BF2-2C972E530163}" vid="{119EFF2B-B095-4F7A-8765-D81D1844B47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EBRAINS template</Template>
  <TotalTime>743</TotalTime>
  <Words>1611</Words>
  <Application>Microsoft Office PowerPoint</Application>
  <DocSecurity>0</DocSecurity>
  <PresentationFormat>Widescreen</PresentationFormat>
  <Paragraphs>227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Rounded MT Bold</vt:lpstr>
      <vt:lpstr>Calibri</vt:lpstr>
      <vt:lpstr>Courier New</vt:lpstr>
      <vt:lpstr>Wingdings</vt:lpstr>
      <vt:lpstr>HBP EBRAINS base slide</vt:lpstr>
      <vt:lpstr>Automated atlas-based analysis of  histological section images from rodent models of normal and diseased brains</vt:lpstr>
      <vt:lpstr>Aims of the thesis</vt:lpstr>
      <vt:lpstr>Articles in the thesis</vt:lpstr>
      <vt:lpstr>Research using rodent models</vt:lpstr>
      <vt:lpstr>Quantify features in rodent brains</vt:lpstr>
      <vt:lpstr>How to quantify the labelling?</vt:lpstr>
      <vt:lpstr>Reference Atlases of the Brain</vt:lpstr>
      <vt:lpstr>Paper 1</vt:lpstr>
      <vt:lpstr>Use case</vt:lpstr>
      <vt:lpstr>Paper 2</vt:lpstr>
      <vt:lpstr>Paper 2 results</vt:lpstr>
      <vt:lpstr>Paper 3</vt:lpstr>
      <vt:lpstr>Paper 3</vt:lpstr>
      <vt:lpstr>Paper 3</vt:lpstr>
      <vt:lpstr>PowerPoint Presentation</vt:lpstr>
      <vt:lpstr>Nutil software</vt:lpstr>
      <vt:lpstr>Nutil results</vt:lpstr>
      <vt:lpstr>Nutil results</vt:lpstr>
      <vt:lpstr>Nutil results</vt:lpstr>
      <vt:lpstr>QCAlign software</vt:lpstr>
      <vt:lpstr>QUINT analysis in the literature</vt:lpstr>
      <vt:lpstr>Community-driven development</vt:lpstr>
      <vt:lpstr>Acknowledgements</vt:lpstr>
      <vt:lpstr>PowerPoint Presentation</vt:lpstr>
    </vt:vector>
  </TitlesOfParts>
  <Manager/>
  <Company>Universitetet i Oslo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 Subtitle</dc:title>
  <dc:subject/>
  <dc:creator>Sharon Christine Yates</dc:creator>
  <cp:keywords/>
  <dc:description/>
  <cp:lastModifiedBy>Sharon Christine Yates</cp:lastModifiedBy>
  <cp:revision>151</cp:revision>
  <dcterms:created xsi:type="dcterms:W3CDTF">2023-03-14T10:26:25Z</dcterms:created>
  <dcterms:modified xsi:type="dcterms:W3CDTF">2023-08-16T08:57:04Z</dcterms:modified>
  <cp:category/>
  <dc:identifier/>
  <cp:contentStatus/>
  <dc:language/>
  <cp:version/>
</cp:coreProperties>
</file>